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1"/>
  </p:notesMasterIdLst>
  <p:sldIdLst>
    <p:sldId id="992" r:id="rId2"/>
    <p:sldId id="278" r:id="rId3"/>
    <p:sldId id="993" r:id="rId4"/>
    <p:sldId id="963" r:id="rId5"/>
    <p:sldId id="964" r:id="rId6"/>
    <p:sldId id="994" r:id="rId7"/>
    <p:sldId id="995" r:id="rId8"/>
    <p:sldId id="934" r:id="rId9"/>
    <p:sldId id="284" r:id="rId10"/>
    <p:sldId id="279" r:id="rId11"/>
    <p:sldId id="996" r:id="rId12"/>
    <p:sldId id="947" r:id="rId13"/>
    <p:sldId id="997" r:id="rId14"/>
    <p:sldId id="941" r:id="rId15"/>
    <p:sldId id="998" r:id="rId16"/>
    <p:sldId id="987" r:id="rId17"/>
    <p:sldId id="988" r:id="rId18"/>
    <p:sldId id="960" r:id="rId19"/>
    <p:sldId id="285" r:id="rId20"/>
    <p:sldId id="976" r:id="rId21"/>
    <p:sldId id="304" r:id="rId22"/>
    <p:sldId id="981" r:id="rId23"/>
    <p:sldId id="965" r:id="rId24"/>
    <p:sldId id="985" r:id="rId25"/>
    <p:sldId id="986" r:id="rId26"/>
    <p:sldId id="967" r:id="rId27"/>
    <p:sldId id="999" r:id="rId28"/>
    <p:sldId id="276" r:id="rId29"/>
    <p:sldId id="26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804B40"/>
    <a:srgbClr val="000000"/>
    <a:srgbClr val="823636"/>
    <a:srgbClr val="B65252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1" autoAdjust="0"/>
    <p:restoredTop sz="94026" autoAdjust="0"/>
  </p:normalViewPr>
  <p:slideViewPr>
    <p:cSldViewPr snapToGrid="0">
      <p:cViewPr varScale="1">
        <p:scale>
          <a:sx n="107" d="100"/>
          <a:sy n="107" d="100"/>
        </p:scale>
        <p:origin x="606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e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4" Type="http://schemas.openxmlformats.org/officeDocument/2006/relationships/image" Target="../media/image7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11" Type="http://schemas.openxmlformats.org/officeDocument/2006/relationships/image" Target="../media/image27.wmf"/><Relationship Id="rId5" Type="http://schemas.openxmlformats.org/officeDocument/2006/relationships/image" Target="../media/image21.wmf"/><Relationship Id="rId10" Type="http://schemas.openxmlformats.org/officeDocument/2006/relationships/image" Target="../media/image26.wmf"/><Relationship Id="rId4" Type="http://schemas.openxmlformats.org/officeDocument/2006/relationships/image" Target="../media/image20.wmf"/><Relationship Id="rId9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7" Type="http://schemas.openxmlformats.org/officeDocument/2006/relationships/image" Target="../media/image39.wmf"/><Relationship Id="rId2" Type="http://schemas.openxmlformats.org/officeDocument/2006/relationships/image" Target="../media/image34.emf"/><Relationship Id="rId1" Type="http://schemas.openxmlformats.org/officeDocument/2006/relationships/image" Target="../media/image33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11" Type="http://schemas.openxmlformats.org/officeDocument/2006/relationships/image" Target="../media/image51.wmf"/><Relationship Id="rId5" Type="http://schemas.openxmlformats.org/officeDocument/2006/relationships/image" Target="../media/image45.wmf"/><Relationship Id="rId10" Type="http://schemas.openxmlformats.org/officeDocument/2006/relationships/image" Target="../media/image50.wmf"/><Relationship Id="rId4" Type="http://schemas.openxmlformats.org/officeDocument/2006/relationships/image" Target="../media/image44.wmf"/><Relationship Id="rId9" Type="http://schemas.openxmlformats.org/officeDocument/2006/relationships/image" Target="../media/image4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4" Type="http://schemas.openxmlformats.org/officeDocument/2006/relationships/image" Target="../media/image55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image" Target="../media/image60.wmf"/><Relationship Id="rId7" Type="http://schemas.openxmlformats.org/officeDocument/2006/relationships/image" Target="../media/image64.wmf"/><Relationship Id="rId12" Type="http://schemas.openxmlformats.org/officeDocument/2006/relationships/image" Target="../media/image69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6" Type="http://schemas.openxmlformats.org/officeDocument/2006/relationships/image" Target="../media/image63.wmf"/><Relationship Id="rId11" Type="http://schemas.openxmlformats.org/officeDocument/2006/relationships/image" Target="../media/image68.wmf"/><Relationship Id="rId5" Type="http://schemas.openxmlformats.org/officeDocument/2006/relationships/image" Target="../media/image62.wmf"/><Relationship Id="rId10" Type="http://schemas.openxmlformats.org/officeDocument/2006/relationships/image" Target="../media/image67.wmf"/><Relationship Id="rId4" Type="http://schemas.openxmlformats.org/officeDocument/2006/relationships/image" Target="../media/image61.wmf"/><Relationship Id="rId9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F9473-F066-431E-A6E8-1D478C995A6B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E2F1-1521-4C3A-A563-2F7D19AB6E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7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69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0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6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15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61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18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05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15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30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41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64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65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15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75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98463" y="1243013"/>
            <a:ext cx="5964237" cy="33559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30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98463" y="1243013"/>
            <a:ext cx="5964237" cy="33559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17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98463" y="1243013"/>
            <a:ext cx="5964237" cy="33559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19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98463" y="1243013"/>
            <a:ext cx="5964237" cy="33559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69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98463" y="1243013"/>
            <a:ext cx="5964237" cy="33559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26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5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8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81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30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6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16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29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E2F1-1521-4C3A-A563-2F7D19AB6E0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39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36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112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24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97"/>
            <a:ext cx="12192000" cy="949324"/>
          </a:xfrm>
        </p:spPr>
        <p:txBody>
          <a:bodyPr/>
          <a:lstStyle>
            <a:lvl1pPr algn="ctr"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21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3DF48714-7FE4-4364-BF9D-28B9C9E2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376266"/>
            <a:ext cx="914400" cy="481735"/>
          </a:xfrm>
          <a:prstGeom prst="rect">
            <a:avLst/>
          </a:prstGeom>
        </p:spPr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‹#›</a:t>
            </a:fld>
            <a:r>
              <a:rPr lang="en-US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dirty="0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9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81" r:id="rId3"/>
    <p:sldLayoutId id="2147483686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45.wmf"/><Relationship Id="rId18" Type="http://schemas.openxmlformats.org/officeDocument/2006/relationships/oleObject" Target="../embeddings/oleObject42.bin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49.wmf"/><Relationship Id="rId7" Type="http://schemas.openxmlformats.org/officeDocument/2006/relationships/image" Target="../media/image42.wmf"/><Relationship Id="rId12" Type="http://schemas.openxmlformats.org/officeDocument/2006/relationships/oleObject" Target="../embeddings/oleObject39.bin"/><Relationship Id="rId17" Type="http://schemas.openxmlformats.org/officeDocument/2006/relationships/image" Target="../media/image47.wmf"/><Relationship Id="rId25" Type="http://schemas.openxmlformats.org/officeDocument/2006/relationships/image" Target="../media/image51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41.bin"/><Relationship Id="rId20" Type="http://schemas.openxmlformats.org/officeDocument/2006/relationships/oleObject" Target="../embeddings/oleObject43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44.wmf"/><Relationship Id="rId24" Type="http://schemas.openxmlformats.org/officeDocument/2006/relationships/oleObject" Target="../embeddings/oleObject45.bin"/><Relationship Id="rId5" Type="http://schemas.openxmlformats.org/officeDocument/2006/relationships/image" Target="../media/image41.wmf"/><Relationship Id="rId15" Type="http://schemas.openxmlformats.org/officeDocument/2006/relationships/image" Target="../media/image46.wmf"/><Relationship Id="rId23" Type="http://schemas.openxmlformats.org/officeDocument/2006/relationships/image" Target="../media/image50.wmf"/><Relationship Id="rId10" Type="http://schemas.openxmlformats.org/officeDocument/2006/relationships/oleObject" Target="../embeddings/oleObject38.bin"/><Relationship Id="rId19" Type="http://schemas.openxmlformats.org/officeDocument/2006/relationships/image" Target="../media/image48.wmf"/><Relationship Id="rId4" Type="http://schemas.openxmlformats.org/officeDocument/2006/relationships/oleObject" Target="../embeddings/oleObject35.bin"/><Relationship Id="rId9" Type="http://schemas.openxmlformats.org/officeDocument/2006/relationships/image" Target="../media/image43.wmf"/><Relationship Id="rId14" Type="http://schemas.openxmlformats.org/officeDocument/2006/relationships/oleObject" Target="../embeddings/oleObject40.bin"/><Relationship Id="rId22" Type="http://schemas.openxmlformats.org/officeDocument/2006/relationships/oleObject" Target="../embeddings/oleObject44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image" Target="../media/image55.e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47.bin"/><Relationship Id="rId12" Type="http://schemas.openxmlformats.org/officeDocument/2006/relationships/oleObject" Target="../embeddings/oleObject4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2.wmf"/><Relationship Id="rId11" Type="http://schemas.openxmlformats.org/officeDocument/2006/relationships/image" Target="../media/image54.wmf"/><Relationship Id="rId5" Type="http://schemas.openxmlformats.org/officeDocument/2006/relationships/oleObject" Target="../embeddings/oleObject46.bin"/><Relationship Id="rId10" Type="http://schemas.openxmlformats.org/officeDocument/2006/relationships/oleObject" Target="../embeddings/oleObject48.bin"/><Relationship Id="rId4" Type="http://schemas.openxmlformats.org/officeDocument/2006/relationships/image" Target="../media/image56.emf"/><Relationship Id="rId9" Type="http://schemas.openxmlformats.org/officeDocument/2006/relationships/image" Target="../media/image5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62.wmf"/><Relationship Id="rId18" Type="http://schemas.openxmlformats.org/officeDocument/2006/relationships/oleObject" Target="../embeddings/oleObject57.bin"/><Relationship Id="rId26" Type="http://schemas.openxmlformats.org/officeDocument/2006/relationships/oleObject" Target="../embeddings/oleObject61.bin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66.wmf"/><Relationship Id="rId7" Type="http://schemas.openxmlformats.org/officeDocument/2006/relationships/image" Target="../media/image59.wmf"/><Relationship Id="rId12" Type="http://schemas.openxmlformats.org/officeDocument/2006/relationships/oleObject" Target="../embeddings/oleObject54.bin"/><Relationship Id="rId17" Type="http://schemas.openxmlformats.org/officeDocument/2006/relationships/image" Target="../media/image64.wmf"/><Relationship Id="rId25" Type="http://schemas.openxmlformats.org/officeDocument/2006/relationships/image" Target="../media/image68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56.bin"/><Relationship Id="rId20" Type="http://schemas.openxmlformats.org/officeDocument/2006/relationships/oleObject" Target="../embeddings/oleObject58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61.wmf"/><Relationship Id="rId24" Type="http://schemas.openxmlformats.org/officeDocument/2006/relationships/oleObject" Target="../embeddings/oleObject60.bin"/><Relationship Id="rId5" Type="http://schemas.openxmlformats.org/officeDocument/2006/relationships/image" Target="../media/image58.wmf"/><Relationship Id="rId15" Type="http://schemas.openxmlformats.org/officeDocument/2006/relationships/image" Target="../media/image63.wmf"/><Relationship Id="rId23" Type="http://schemas.openxmlformats.org/officeDocument/2006/relationships/image" Target="../media/image67.wmf"/><Relationship Id="rId10" Type="http://schemas.openxmlformats.org/officeDocument/2006/relationships/oleObject" Target="../embeddings/oleObject53.bin"/><Relationship Id="rId19" Type="http://schemas.openxmlformats.org/officeDocument/2006/relationships/image" Target="../media/image65.wmf"/><Relationship Id="rId4" Type="http://schemas.openxmlformats.org/officeDocument/2006/relationships/oleObject" Target="../embeddings/oleObject50.bin"/><Relationship Id="rId9" Type="http://schemas.openxmlformats.org/officeDocument/2006/relationships/image" Target="../media/image60.wmf"/><Relationship Id="rId14" Type="http://schemas.openxmlformats.org/officeDocument/2006/relationships/oleObject" Target="../embeddings/oleObject55.bin"/><Relationship Id="rId22" Type="http://schemas.openxmlformats.org/officeDocument/2006/relationships/oleObject" Target="../embeddings/oleObject59.bin"/><Relationship Id="rId27" Type="http://schemas.openxmlformats.org/officeDocument/2006/relationships/image" Target="../media/image69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7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73.wmf"/><Relationship Id="rId5" Type="http://schemas.openxmlformats.org/officeDocument/2006/relationships/image" Target="../media/image70.wmf"/><Relationship Id="rId10" Type="http://schemas.openxmlformats.org/officeDocument/2006/relationships/oleObject" Target="../embeddings/oleObject65.bin"/><Relationship Id="rId4" Type="http://schemas.openxmlformats.org/officeDocument/2006/relationships/oleObject" Target="../embeddings/oleObject62.bin"/><Relationship Id="rId9" Type="http://schemas.openxmlformats.org/officeDocument/2006/relationships/image" Target="../media/image72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emf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3.e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8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9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9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9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0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6.e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16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4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21.wmf"/><Relationship Id="rId18" Type="http://schemas.openxmlformats.org/officeDocument/2006/relationships/oleObject" Target="../embeddings/oleObject19.bin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25.wmf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23.wmf"/><Relationship Id="rId25" Type="http://schemas.openxmlformats.org/officeDocument/2006/relationships/image" Target="../media/image27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18.bin"/><Relationship Id="rId20" Type="http://schemas.openxmlformats.org/officeDocument/2006/relationships/oleObject" Target="../embeddings/oleObject20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0.wmf"/><Relationship Id="rId24" Type="http://schemas.openxmlformats.org/officeDocument/2006/relationships/oleObject" Target="../embeddings/oleObject22.bin"/><Relationship Id="rId5" Type="http://schemas.openxmlformats.org/officeDocument/2006/relationships/image" Target="../media/image17.wmf"/><Relationship Id="rId15" Type="http://schemas.openxmlformats.org/officeDocument/2006/relationships/image" Target="../media/image22.wmf"/><Relationship Id="rId23" Type="http://schemas.openxmlformats.org/officeDocument/2006/relationships/image" Target="../media/image26.wmf"/><Relationship Id="rId10" Type="http://schemas.openxmlformats.org/officeDocument/2006/relationships/oleObject" Target="../embeddings/oleObject15.bin"/><Relationship Id="rId19" Type="http://schemas.openxmlformats.org/officeDocument/2006/relationships/image" Target="../media/image24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17.bin"/><Relationship Id="rId22" Type="http://schemas.openxmlformats.org/officeDocument/2006/relationships/oleObject" Target="../embeddings/oleObject2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2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1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37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4.emf"/><Relationship Id="rId12" Type="http://schemas.openxmlformats.org/officeDocument/2006/relationships/oleObject" Target="../embeddings/oleObject32.bin"/><Relationship Id="rId17" Type="http://schemas.openxmlformats.org/officeDocument/2006/relationships/image" Target="../media/image39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34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36.emf"/><Relationship Id="rId5" Type="http://schemas.openxmlformats.org/officeDocument/2006/relationships/image" Target="../media/image33.wmf"/><Relationship Id="rId15" Type="http://schemas.openxmlformats.org/officeDocument/2006/relationships/image" Target="../media/image38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3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738" y="184652"/>
            <a:ext cx="2000227" cy="1808018"/>
          </a:xfrm>
          <a:prstGeom prst="rect">
            <a:avLst/>
          </a:prstGeom>
        </p:spPr>
      </p:pic>
      <p:sp>
        <p:nvSpPr>
          <p:cNvPr id="12" name="Подзаголовок 6">
            <a:extLst>
              <a:ext uri="{FF2B5EF4-FFF2-40B4-BE49-F238E27FC236}">
                <a16:creationId xmlns:a16="http://schemas.microsoft.com/office/drawing/2014/main" id="{6F08C3E7-B433-41C9-883D-917A98689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550362"/>
            <a:ext cx="12192000" cy="13076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XII </a:t>
            </a:r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Всероссийская научная конференция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«Фундаментальные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 прикладные проблемы современной механики»,</a:t>
            </a:r>
            <a:endParaRPr lang="ru-RU" sz="2000" b="1" dirty="0" smtClean="0">
              <a:solidFill>
                <a:schemeClr val="accent1">
                  <a:lumMod val="50000"/>
                </a:schemeClr>
              </a:solidFill>
              <a:latin typeface="Bookman Old Style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20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– </a:t>
            </a:r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23 сентября 2023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г.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НИ ТГУ,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г. </a:t>
            </a:r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Томск,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Россия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37371" y="417004"/>
            <a:ext cx="7519308" cy="164352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МИНИСТЕРСТВО НАУКИ И ВЫСШЕГО </a:t>
            </a:r>
            <a:r>
              <a:rPr lang="ru-RU" sz="2400" b="1" dirty="0" smtClean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ОБРАЗОВАНИЯ РОССИЙСКОЙ  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ФЕДЕРАЦИИ</a:t>
            </a:r>
          </a:p>
          <a:p>
            <a:pPr algn="ctr">
              <a:spcBef>
                <a:spcPct val="20000"/>
              </a:spcBef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Ижевский государственный технический университет имени М. Т. </a:t>
            </a:r>
            <a:r>
              <a:rPr lang="ru-RU" sz="2400" b="1" dirty="0" smtClean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Калашникова</a:t>
            </a:r>
            <a:endParaRPr lang="ru-RU" sz="2400" b="1" dirty="0">
              <a:solidFill>
                <a:schemeClr val="accent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4" name="Заголовок 16">
            <a:extLst>
              <a:ext uri="{FF2B5EF4-FFF2-40B4-BE49-F238E27FC236}">
                <a16:creationId xmlns:a16="http://schemas.microsoft.com/office/drawing/2014/main" id="{D630362D-1F09-46B4-9DE4-AEA483AC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60423"/>
            <a:ext cx="12192000" cy="1754326"/>
          </a:xfrm>
        </p:spPr>
        <p:txBody>
          <a:bodyPr>
            <a:spAutoFit/>
          </a:bodyPr>
          <a:lstStyle/>
          <a:p>
            <a:r>
              <a:rPr lang="ru-RU" sz="2400" i="1" dirty="0" err="1" smtClean="0">
                <a:latin typeface="Bookman Old Style" panose="02050604050505020204" pitchFamily="18" charset="0"/>
                <a:ea typeface="Calibri" panose="020F0502020204030204" pitchFamily="34" charset="0"/>
              </a:rPr>
              <a:t>Суфиянов</a:t>
            </a:r>
            <a:r>
              <a:rPr lang="ru-RU" sz="2400" i="1" dirty="0" smtClean="0">
                <a:latin typeface="Bookman Old Style" panose="02050604050505020204" pitchFamily="18" charset="0"/>
                <a:ea typeface="Calibri" panose="020F0502020204030204" pitchFamily="34" charset="0"/>
              </a:rPr>
              <a:t> В.Г., </a:t>
            </a:r>
            <a:r>
              <a:rPr lang="ru-RU" sz="2400" i="1" u="sng" dirty="0" err="1" smtClean="0">
                <a:latin typeface="Bookman Old Style" panose="02050604050505020204" pitchFamily="18" charset="0"/>
                <a:ea typeface="Calibri" panose="020F0502020204030204" pitchFamily="34" charset="0"/>
              </a:rPr>
              <a:t>Клюкин</a:t>
            </a:r>
            <a:r>
              <a:rPr lang="ru-RU" sz="2400" i="1" u="sng" dirty="0" smtClean="0">
                <a:latin typeface="Bookman Old Style" panose="02050604050505020204" pitchFamily="18" charset="0"/>
                <a:ea typeface="Calibri" panose="020F0502020204030204" pitchFamily="34" charset="0"/>
              </a:rPr>
              <a:t> </a:t>
            </a:r>
            <a:r>
              <a:rPr lang="ru-RU" sz="2400" i="1" u="sng" dirty="0">
                <a:latin typeface="Bookman Old Style" panose="02050604050505020204" pitchFamily="18" charset="0"/>
                <a:ea typeface="Calibri" panose="020F0502020204030204" pitchFamily="34" charset="0"/>
              </a:rPr>
              <a:t>Д.А</a:t>
            </a:r>
            <a:r>
              <a:rPr lang="ru-RU" sz="2400" b="1" cap="all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ru-RU" sz="2400" b="1" cap="all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400" b="1" cap="all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/>
            </a:r>
            <a:br>
              <a:rPr lang="ru-RU" sz="2400" b="1" cap="all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400" b="1" cap="all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</a:t>
            </a:r>
            <a:r>
              <a:rPr lang="ru-RU" sz="2400" b="1" cap="all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И РЕШЕНИЕ ЗАДАЧИ ОПТИМИЗАЦИИ </a:t>
            </a:r>
            <a:br>
              <a:rPr lang="ru-RU" sz="2400" b="1" cap="all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400" b="1" cap="all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</a:t>
            </a:r>
            <a:br>
              <a:rPr lang="ru-RU" sz="2400" b="1" cap="all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2400" b="1" cap="all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 целью повышения кучности стрельбы</a:t>
            </a:r>
            <a:endParaRPr lang="ru-RU" sz="2400" b="1" cap="all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8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3182154" y="5529265"/>
            <a:ext cx="5827692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8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Ориентация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системы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координат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E9F616D-7E38-4196-A345-2CC69BDCB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13931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задачи внешней баллистики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pic>
        <p:nvPicPr>
          <p:cNvPr id="43" name="Рисунок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03" y="469900"/>
            <a:ext cx="8838594" cy="5251112"/>
          </a:xfrm>
          <a:prstGeom prst="rect">
            <a:avLst/>
          </a:prstGeom>
        </p:spPr>
      </p:pic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10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60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470166"/>
            <a:ext cx="4237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Координаты центра масс снаряда:</a:t>
            </a:r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-4017" y="1339659"/>
            <a:ext cx="286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Уравнения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движения:</a:t>
            </a:r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-21531" y="4208279"/>
            <a:ext cx="3305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Начальные условия:</a:t>
            </a:r>
            <a:endParaRPr lang="ru-RU" b="1" dirty="0">
              <a:latin typeface="Bookman Old Style" panose="020506040505050202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E9F616D-7E38-4196-A345-2CC69BDCB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13931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9DAC6ECC-E7BC-45E6-BF00-139D1A2310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5278612"/>
              </p:ext>
            </p:extLst>
          </p:nvPr>
        </p:nvGraphicFramePr>
        <p:xfrm>
          <a:off x="203127" y="815870"/>
          <a:ext cx="6121401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6" name="Уравнение" r:id="rId4" imgW="6121080" imgH="558720" progId="Equation.3">
                  <p:embed/>
                </p:oleObj>
              </mc:Choice>
              <mc:Fallback>
                <p:oleObj name="Уравнение" r:id="rId4" imgW="6121080" imgH="558720" progId="Equation.3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9DAC6ECC-E7BC-45E6-BF00-139D1A2310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127" y="815870"/>
                        <a:ext cx="6121401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45F9D7FC-5B6A-4FF5-A571-BD1500C68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309016"/>
              </p:ext>
            </p:extLst>
          </p:nvPr>
        </p:nvGraphicFramePr>
        <p:xfrm>
          <a:off x="5070475" y="3446463"/>
          <a:ext cx="1498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7" name="Equation" r:id="rId6" imgW="1498320" imgH="685800" progId="Equation.3">
                  <p:embed/>
                </p:oleObj>
              </mc:Choice>
              <mc:Fallback>
                <p:oleObj name="Equation" r:id="rId6" imgW="1498320" imgH="685800" progId="Equation.3">
                  <p:embed/>
                  <p:pic>
                    <p:nvPicPr>
                      <p:cNvPr id="28" name="Объект 27">
                        <a:extLst>
                          <a:ext uri="{FF2B5EF4-FFF2-40B4-BE49-F238E27FC236}">
                            <a16:creationId xmlns:a16="http://schemas.microsoft.com/office/drawing/2014/main" id="{45F9D7FC-5B6A-4FF5-A571-BD1500C686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0475" y="3446463"/>
                        <a:ext cx="14986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4736F9B6-6C54-4834-85C3-18B8D7AB054C}"/>
              </a:ext>
            </a:extLst>
          </p:cNvPr>
          <p:cNvSpPr/>
          <p:nvPr/>
        </p:nvSpPr>
        <p:spPr>
          <a:xfrm>
            <a:off x="4237861" y="3073412"/>
            <a:ext cx="3413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Скоростной напор воздуха:</a:t>
            </a:r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3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задачи внешней баллистики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57106" y="90700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24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73203" y="256369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26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09650" y="214456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27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196038" y="360871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28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4" name="Объект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106869"/>
              </p:ext>
            </p:extLst>
          </p:nvPr>
        </p:nvGraphicFramePr>
        <p:xfrm>
          <a:off x="202042" y="1741091"/>
          <a:ext cx="2844720" cy="1993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8" name="Уравнение" r:id="rId8" imgW="2844720" imgH="1993680" progId="Equation.3">
                  <p:embed/>
                </p:oleObj>
              </mc:Choice>
              <mc:Fallback>
                <p:oleObj name="Уравнение" r:id="rId8" imgW="2844720" imgH="1993680" progId="Equation.3">
                  <p:embed/>
                  <p:pic>
                    <p:nvPicPr>
                      <p:cNvPr id="44" name="Объект 43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042" y="1741091"/>
                        <a:ext cx="2844720" cy="1993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Прямоугольник 48"/>
          <p:cNvSpPr/>
          <p:nvPr/>
        </p:nvSpPr>
        <p:spPr>
          <a:xfrm>
            <a:off x="4345808" y="1342592"/>
            <a:ext cx="3357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Уравнения углов нутации:</a:t>
            </a:r>
            <a:endParaRPr lang="ru-RU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50" name="Объект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128911"/>
              </p:ext>
            </p:extLst>
          </p:nvPr>
        </p:nvGraphicFramePr>
        <p:xfrm>
          <a:off x="4366207" y="1675493"/>
          <a:ext cx="3678238" cy="1303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9" name="Уравнение" r:id="rId10" imgW="3682800" imgH="1307880" progId="Equation.3">
                  <p:embed/>
                </p:oleObj>
              </mc:Choice>
              <mc:Fallback>
                <p:oleObj name="Уравнение" r:id="rId10" imgW="3682800" imgH="1307880" progId="Equation.3">
                  <p:embed/>
                  <p:pic>
                    <p:nvPicPr>
                      <p:cNvPr id="50" name="Объект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6207" y="1675493"/>
                        <a:ext cx="3678238" cy="1303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Объект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900799"/>
              </p:ext>
            </p:extLst>
          </p:nvPr>
        </p:nvGraphicFramePr>
        <p:xfrm>
          <a:off x="8764878" y="2721246"/>
          <a:ext cx="2905125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0" name="Уравнение" r:id="rId12" imgW="2908080" imgH="1358640" progId="Equation.3">
                  <p:embed/>
                </p:oleObj>
              </mc:Choice>
              <mc:Fallback>
                <p:oleObj name="Уравнение" r:id="rId12" imgW="2908080" imgH="1358640" progId="Equation.3">
                  <p:embed/>
                  <p:pic>
                    <p:nvPicPr>
                      <p:cNvPr id="51" name="Объект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4878" y="2721246"/>
                        <a:ext cx="2905125" cy="1365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Прямоугольник 51"/>
          <p:cNvSpPr/>
          <p:nvPr/>
        </p:nvSpPr>
        <p:spPr>
          <a:xfrm>
            <a:off x="8990557" y="2034110"/>
            <a:ext cx="2393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Экваториальная угловая скорость:</a:t>
            </a:r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627609" y="313716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29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4" name="Объект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127036"/>
              </p:ext>
            </p:extLst>
          </p:nvPr>
        </p:nvGraphicFramePr>
        <p:xfrm>
          <a:off x="9334500" y="820887"/>
          <a:ext cx="1943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1" name="Уравнение" r:id="rId14" imgW="1942920" imgH="609480" progId="Equation.3">
                  <p:embed/>
                </p:oleObj>
              </mc:Choice>
              <mc:Fallback>
                <p:oleObj name="Уравнение" r:id="rId14" imgW="1942920" imgH="609480" progId="Equation.3">
                  <p:embed/>
                  <p:pic>
                    <p:nvPicPr>
                      <p:cNvPr id="54" name="Объект 53"/>
                      <p:cNvPicPr>
                        <a:picLocks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0" y="820887"/>
                        <a:ext cx="19431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4736F9B6-6C54-4834-85C3-18B8D7AB054C}"/>
              </a:ext>
            </a:extLst>
          </p:cNvPr>
          <p:cNvSpPr/>
          <p:nvPr/>
        </p:nvSpPr>
        <p:spPr>
          <a:xfrm>
            <a:off x="8990557" y="47210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Bookman Old Style" panose="02050604050505020204" pitchFamily="18" charset="0"/>
              </a:rPr>
              <a:t>Вращение снаряда:</a:t>
            </a:r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483547" y="91337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25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8" name="Объект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27443"/>
              </p:ext>
            </p:extLst>
          </p:nvPr>
        </p:nvGraphicFramePr>
        <p:xfrm>
          <a:off x="133049" y="4658746"/>
          <a:ext cx="25955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2" name="Уравнение" r:id="rId16" imgW="2603160" imgH="457200" progId="Equation.3">
                  <p:embed/>
                </p:oleObj>
              </mc:Choice>
              <mc:Fallback>
                <p:oleObj name="Уравнение" r:id="rId16" imgW="2603160" imgH="457200" progId="Equation.3">
                  <p:embed/>
                  <p:pic>
                    <p:nvPicPr>
                      <p:cNvPr id="58" name="Объект 57"/>
                      <p:cNvPicPr>
                        <a:picLocks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049" y="4658746"/>
                        <a:ext cx="2595563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Объект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838552"/>
              </p:ext>
            </p:extLst>
          </p:nvPr>
        </p:nvGraphicFramePr>
        <p:xfrm>
          <a:off x="3432596" y="4592107"/>
          <a:ext cx="4622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3" name="Уравнение" r:id="rId18" imgW="4622760" imgH="736560" progId="Equation.3">
                  <p:embed/>
                </p:oleObj>
              </mc:Choice>
              <mc:Fallback>
                <p:oleObj name="Уравнение" r:id="rId18" imgW="4622760" imgH="736560" progId="Equation.3">
                  <p:embed/>
                  <p:pic>
                    <p:nvPicPr>
                      <p:cNvPr id="59" name="Объект 58"/>
                      <p:cNvPicPr>
                        <a:picLocks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596" y="4592107"/>
                        <a:ext cx="46228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Объект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413052"/>
              </p:ext>
            </p:extLst>
          </p:nvPr>
        </p:nvGraphicFramePr>
        <p:xfrm>
          <a:off x="37533" y="5597191"/>
          <a:ext cx="3111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4" name="Уравнение" r:id="rId20" imgW="3111480" imgH="317160" progId="Equation.3">
                  <p:embed/>
                </p:oleObj>
              </mc:Choice>
              <mc:Fallback>
                <p:oleObj name="Уравнение" r:id="rId20" imgW="3111480" imgH="317160" progId="Equation.3">
                  <p:embed/>
                  <p:pic>
                    <p:nvPicPr>
                      <p:cNvPr id="60" name="Объект 59"/>
                      <p:cNvPicPr>
                        <a:picLocks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33" y="5597191"/>
                        <a:ext cx="3111500" cy="31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Объект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708220"/>
              </p:ext>
            </p:extLst>
          </p:nvPr>
        </p:nvGraphicFramePr>
        <p:xfrm>
          <a:off x="8420100" y="4791769"/>
          <a:ext cx="3771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5" name="Уравнение" r:id="rId22" imgW="3771720" imgH="1015920" progId="Equation.3">
                  <p:embed/>
                </p:oleObj>
              </mc:Choice>
              <mc:Fallback>
                <p:oleObj name="Уравнение" r:id="rId22" imgW="3771720" imgH="1015920" progId="Equation.3">
                  <p:embed/>
                  <p:pic>
                    <p:nvPicPr>
                      <p:cNvPr id="62" name="Объект 61"/>
                      <p:cNvPicPr>
                        <a:picLocks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0100" y="4791769"/>
                        <a:ext cx="3771900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Объект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755617"/>
              </p:ext>
            </p:extLst>
          </p:nvPr>
        </p:nvGraphicFramePr>
        <p:xfrm>
          <a:off x="3498850" y="5637527"/>
          <a:ext cx="42799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6" name="Уравнение" r:id="rId24" imgW="4279680" imgH="723600" progId="Equation.3">
                  <p:embed/>
                </p:oleObj>
              </mc:Choice>
              <mc:Fallback>
                <p:oleObj name="Уравнение" r:id="rId24" imgW="4279680" imgH="723600" progId="Equation.3">
                  <p:embed/>
                  <p:pic>
                    <p:nvPicPr>
                      <p:cNvPr id="64" name="Объект 63"/>
                      <p:cNvPicPr>
                        <a:picLocks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8850" y="5637527"/>
                        <a:ext cx="4279900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Прямоугольник 68"/>
          <p:cNvSpPr/>
          <p:nvPr/>
        </p:nvSpPr>
        <p:spPr>
          <a:xfrm>
            <a:off x="8425609" y="4127301"/>
            <a:ext cx="3766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Координаты снаряда в момент вылета:</a:t>
            </a:r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3432596" y="4208279"/>
            <a:ext cx="2891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Bookman Old Style" panose="02050604050505020204" pitchFamily="18" charset="0"/>
              </a:rPr>
              <a:t>Угловые скорости:</a:t>
            </a:r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3432596" y="5272756"/>
            <a:ext cx="3061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Bookman Old Style" panose="02050604050505020204" pitchFamily="18" charset="0"/>
              </a:rPr>
              <a:t>Углы нутации снаряда:</a:t>
            </a:r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0" y="5157464"/>
            <a:ext cx="340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Bookman Old Style" panose="02050604050505020204" pitchFamily="18" charset="0"/>
              </a:rPr>
              <a:t>Углы наклона траектории:</a:t>
            </a:r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3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11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6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880" y="802090"/>
            <a:ext cx="4475120" cy="2750738"/>
          </a:xfrm>
          <a:prstGeom prst="rect">
            <a:avLst/>
          </a:prstGeom>
        </p:spPr>
      </p:pic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Постановка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задачи оптимизации формы ствола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87" y="1835359"/>
            <a:ext cx="7332808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К постановке задачи оптимизации формы ствола</a:t>
            </a:r>
          </a:p>
        </p:txBody>
      </p:sp>
      <p:sp>
        <p:nvSpPr>
          <p:cNvPr id="39" name="Прямоугольник 38"/>
          <p:cNvSpPr/>
          <p:nvPr/>
        </p:nvSpPr>
        <p:spPr>
          <a:xfrm>
            <a:off x="8099425" y="488680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0" name="Объект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735113"/>
              </p:ext>
            </p:extLst>
          </p:nvPr>
        </p:nvGraphicFramePr>
        <p:xfrm>
          <a:off x="7659605" y="4821332"/>
          <a:ext cx="3048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85" name="Equation" r:id="rId5" imgW="304560" imgH="291960" progId="Equation.3">
                  <p:embed/>
                </p:oleObj>
              </mc:Choice>
              <mc:Fallback>
                <p:oleObj name="Equation" r:id="rId5" imgW="304560" imgH="291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59605" y="4821332"/>
                        <a:ext cx="3048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Прямоугольник 44"/>
          <p:cNvSpPr/>
          <p:nvPr/>
        </p:nvSpPr>
        <p:spPr>
          <a:xfrm>
            <a:off x="8074025" y="525267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3" name="Объект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225143"/>
              </p:ext>
            </p:extLst>
          </p:nvPr>
        </p:nvGraphicFramePr>
        <p:xfrm>
          <a:off x="7716880" y="5328952"/>
          <a:ext cx="2032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86" name="Equation" r:id="rId7" imgW="203040" imgH="291960" progId="Equation.3">
                  <p:embed/>
                </p:oleObj>
              </mc:Choice>
              <mc:Fallback>
                <p:oleObj name="Equation" r:id="rId7" imgW="203040" imgH="291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16880" y="5328952"/>
                        <a:ext cx="2032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Рисунок 55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" y="482902"/>
            <a:ext cx="7897762" cy="141554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Rectangle 16">
            <a:extLst>
              <a:ext uri="{FF2B5EF4-FFF2-40B4-BE49-F238E27FC236}">
                <a16:creationId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578" y="5993758"/>
            <a:ext cx="5856286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Возможные формы ребер жесткости</a:t>
            </a:r>
          </a:p>
        </p:txBody>
      </p:sp>
      <p:graphicFrame>
        <p:nvGraphicFramePr>
          <p:cNvPr id="59" name="Объект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536854"/>
              </p:ext>
            </p:extLst>
          </p:nvPr>
        </p:nvGraphicFramePr>
        <p:xfrm>
          <a:off x="7637567" y="4249832"/>
          <a:ext cx="3302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87" name="Equation" r:id="rId10" imgW="330120" imgH="291960" progId="Equation.3">
                  <p:embed/>
                </p:oleObj>
              </mc:Choice>
              <mc:Fallback>
                <p:oleObj name="Equation" r:id="rId10" imgW="330120" imgH="291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37567" y="4249832"/>
                        <a:ext cx="3302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Прямоугольник 59"/>
          <p:cNvSpPr/>
          <p:nvPr/>
        </p:nvSpPr>
        <p:spPr>
          <a:xfrm>
            <a:off x="7967767" y="4188075"/>
            <a:ext cx="441338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–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расстояние до вырезаемой</a:t>
            </a:r>
          </a:p>
          <a:p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(добавляемой) окружности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;</a:t>
            </a:r>
            <a:endParaRPr lang="ru-RU" dirty="0" smtClean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–</a:t>
            </a:r>
            <a:r>
              <a:rPr lang="en-US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диаметр </a:t>
            </a:r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вырезаемой</a:t>
            </a:r>
          </a:p>
          <a:p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(добавляемой) окружности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–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толщина </a:t>
            </a:r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стенки ствола в сечении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16"/>
          <p:cNvSpPr>
            <a:spLocks noChangeArrowheads="1"/>
          </p:cNvSpPr>
          <p:nvPr/>
        </p:nvSpPr>
        <p:spPr bwMode="auto">
          <a:xfrm>
            <a:off x="7760411" y="3541948"/>
            <a:ext cx="4431590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Минимальная допустимая толщина ствола</a:t>
            </a:r>
            <a:endParaRPr lang="ru-RU" altLang="ru-RU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170"/>
          <p:cNvSpPr>
            <a:spLocks noChangeArrowheads="1"/>
          </p:cNvSpPr>
          <p:nvPr/>
        </p:nvSpPr>
        <p:spPr bwMode="auto">
          <a:xfrm>
            <a:off x="697117" y="176848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320512"/>
              </p:ext>
            </p:extLst>
          </p:nvPr>
        </p:nvGraphicFramePr>
        <p:xfrm>
          <a:off x="961210" y="2164471"/>
          <a:ext cx="6295947" cy="3959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88" name="Picture" r:id="rId12" imgW="5783153" imgH="4338398" progId="Word.Picture.8">
                  <p:embed/>
                </p:oleObj>
              </mc:Choice>
              <mc:Fallback>
                <p:oleObj name="Picture" r:id="rId12" imgW="5783153" imgH="4338398" progId="Word.Picture.8">
                  <p:embed/>
                  <p:pic>
                    <p:nvPicPr>
                      <p:cNvPr id="0" name="Object 1169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373" t="-1410" r="28268" b="39648"/>
                      <a:stretch>
                        <a:fillRect/>
                      </a:stretch>
                    </p:blipFill>
                    <p:spPr bwMode="auto">
                      <a:xfrm>
                        <a:off x="961210" y="2164471"/>
                        <a:ext cx="6295947" cy="39598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12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00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Постановка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задачи оптимизации формы ствола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02592" y="582113"/>
            <a:ext cx="1421282" cy="432000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Критерий: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/>
          </p:nvPr>
        </p:nvGraphicFramePr>
        <p:xfrm>
          <a:off x="1866900" y="1108075"/>
          <a:ext cx="127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41" name="Equation" r:id="rId4" imgW="126720" imgH="241200" progId="Equation.3">
                  <p:embed/>
                </p:oleObj>
              </mc:Choice>
              <mc:Fallback>
                <p:oleObj name="Equation" r:id="rId4" imgW="126720" imgH="24120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1108075"/>
                        <a:ext cx="1270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9561388" y="70592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30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02592" y="1766541"/>
            <a:ext cx="2118886" cy="432000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Ограничения: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59113" y="247261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31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08469" y="417222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32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614912"/>
              </p:ext>
            </p:extLst>
          </p:nvPr>
        </p:nvGraphicFramePr>
        <p:xfrm>
          <a:off x="3059113" y="619124"/>
          <a:ext cx="6019560" cy="571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42" name="Equation" r:id="rId6" imgW="6019560" imgH="571320" progId="Equation.3">
                  <p:embed/>
                </p:oleObj>
              </mc:Choice>
              <mc:Fallback>
                <p:oleObj name="Equation" r:id="rId6" imgW="6019560" imgH="57132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619124"/>
                        <a:ext cx="6019560" cy="571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691341"/>
              </p:ext>
            </p:extLst>
          </p:nvPr>
        </p:nvGraphicFramePr>
        <p:xfrm>
          <a:off x="319350" y="2341430"/>
          <a:ext cx="2095200" cy="672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43" name="Equation" r:id="rId8" imgW="2095200" imgH="672840" progId="Equation.3">
                  <p:embed/>
                </p:oleObj>
              </mc:Choice>
              <mc:Fallback>
                <p:oleObj name="Equation" r:id="rId8" imgW="2095200" imgH="67284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350" y="2341430"/>
                        <a:ext cx="2095200" cy="6728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396285"/>
              </p:ext>
            </p:extLst>
          </p:nvPr>
        </p:nvGraphicFramePr>
        <p:xfrm>
          <a:off x="319351" y="3221988"/>
          <a:ext cx="1942920" cy="583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44" name="Equation" r:id="rId10" imgW="1942920" imgH="583920" progId="Equation.3">
                  <p:embed/>
                </p:oleObj>
              </mc:Choice>
              <mc:Fallback>
                <p:oleObj name="Equation" r:id="rId10" imgW="1942920" imgH="58392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351" y="3221988"/>
                        <a:ext cx="1942920" cy="5839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68303"/>
              </p:ext>
            </p:extLst>
          </p:nvPr>
        </p:nvGraphicFramePr>
        <p:xfrm>
          <a:off x="319350" y="3963193"/>
          <a:ext cx="3936960" cy="72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45" name="Equation" r:id="rId12" imgW="3936960" imgH="723600" progId="Equation.3">
                  <p:embed/>
                </p:oleObj>
              </mc:Choice>
              <mc:Fallback>
                <p:oleObj name="Equation" r:id="rId12" imgW="3936960" imgH="7236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350" y="3963193"/>
                        <a:ext cx="3936960" cy="72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302672"/>
              </p:ext>
            </p:extLst>
          </p:nvPr>
        </p:nvGraphicFramePr>
        <p:xfrm>
          <a:off x="3059112" y="1397566"/>
          <a:ext cx="5435280" cy="33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46" name="Equation" r:id="rId14" imgW="5435280" imgH="330120" progId="Equation.3">
                  <p:embed/>
                </p:oleObj>
              </mc:Choice>
              <mc:Fallback>
                <p:oleObj name="Equation" r:id="rId14" imgW="5435280" imgH="33012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2" y="1397566"/>
                        <a:ext cx="5435280" cy="3301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Прямоугольник 43"/>
          <p:cNvSpPr/>
          <p:nvPr/>
        </p:nvSpPr>
        <p:spPr>
          <a:xfrm>
            <a:off x="7865745" y="259303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7840345" y="295889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7840345" y="339006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Прямоугольник 62"/>
          <p:cNvSpPr/>
          <p:nvPr/>
        </p:nvSpPr>
        <p:spPr>
          <a:xfrm>
            <a:off x="7162800" y="1894297"/>
            <a:ext cx="5029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–</a:t>
            </a:r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перемещения дульного 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среза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 плоскостях </a:t>
            </a:r>
            <a:r>
              <a:rPr lang="en-US" i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Oxy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и </a:t>
            </a:r>
            <a:r>
              <a:rPr lang="en-US" i="1" dirty="0" err="1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Oxz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–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начальное положение дульного среза в 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плоскостях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Oxy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 </a:t>
            </a:r>
            <a:r>
              <a:rPr lang="en-US" i="1" dirty="0" err="1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Oxz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;</a:t>
            </a:r>
            <a:endParaRPr lang="en-US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–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минимальная толщина ствола в </a:t>
            </a:r>
            <a:r>
              <a:rPr lang="ru-RU" i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i</a:t>
            </a:r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-м сечении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–</a:t>
            </a:r>
            <a:r>
              <a:rPr lang="en-US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масса 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ствола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–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допустимая масса ствола</a:t>
            </a:r>
            <a:r>
              <a:rPr lang="en-US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–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максимальное давление в рассматриваемой части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ствола</a:t>
            </a:r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  <a:endParaRPr lang="ru-RU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" name="Объ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993380"/>
              </p:ext>
            </p:extLst>
          </p:nvPr>
        </p:nvGraphicFramePr>
        <p:xfrm>
          <a:off x="5334427" y="2026298"/>
          <a:ext cx="1625400" cy="317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47" name="Equation" r:id="rId16" imgW="1625400" imgH="317160" progId="Equation.3">
                  <p:embed/>
                </p:oleObj>
              </mc:Choice>
              <mc:Fallback>
                <p:oleObj name="Equation" r:id="rId16" imgW="1625400" imgH="31716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427" y="2026298"/>
                        <a:ext cx="1625400" cy="317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ъект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956491"/>
              </p:ext>
            </p:extLst>
          </p:nvPr>
        </p:nvGraphicFramePr>
        <p:xfrm>
          <a:off x="5788025" y="2884086"/>
          <a:ext cx="1307880" cy="291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48" name="Equation" r:id="rId18" imgW="1307880" imgH="291960" progId="Equation.3">
                  <p:embed/>
                </p:oleObj>
              </mc:Choice>
              <mc:Fallback>
                <p:oleObj name="Equation" r:id="rId18" imgW="1307880" imgH="29196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8025" y="2884086"/>
                        <a:ext cx="1307880" cy="2919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Объект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1096"/>
              </p:ext>
            </p:extLst>
          </p:nvPr>
        </p:nvGraphicFramePr>
        <p:xfrm>
          <a:off x="6469491" y="3661496"/>
          <a:ext cx="571320" cy="33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49" name="Equation" r:id="rId20" imgW="571320" imgH="330120" progId="Equation.3">
                  <p:embed/>
                </p:oleObj>
              </mc:Choice>
              <mc:Fallback>
                <p:oleObj name="Equation" r:id="rId20" imgW="571320" imgH="330120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9491" y="3661496"/>
                        <a:ext cx="571320" cy="3301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Объект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098083"/>
              </p:ext>
            </p:extLst>
          </p:nvPr>
        </p:nvGraphicFramePr>
        <p:xfrm>
          <a:off x="6651626" y="4532313"/>
          <a:ext cx="215640" cy="177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50" name="Equation" r:id="rId22" imgW="215640" imgH="177480" progId="Equation.3">
                  <p:embed/>
                </p:oleObj>
              </mc:Choice>
              <mc:Fallback>
                <p:oleObj name="Equation" r:id="rId22" imgW="2156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26" y="4532313"/>
                        <a:ext cx="215640" cy="1774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Объект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483380"/>
              </p:ext>
            </p:extLst>
          </p:nvPr>
        </p:nvGraphicFramePr>
        <p:xfrm>
          <a:off x="6469490" y="4892789"/>
          <a:ext cx="558720" cy="291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51" name="Equation" r:id="rId24" imgW="558720" imgH="291960" progId="Equation.3">
                  <p:embed/>
                </p:oleObj>
              </mc:Choice>
              <mc:Fallback>
                <p:oleObj name="Equation" r:id="rId24" imgW="558720" imgH="291960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9490" y="4892789"/>
                        <a:ext cx="558720" cy="2919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Объект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760301"/>
              </p:ext>
            </p:extLst>
          </p:nvPr>
        </p:nvGraphicFramePr>
        <p:xfrm>
          <a:off x="6515160" y="5310181"/>
          <a:ext cx="647640" cy="33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52" name="Equation" r:id="rId26" imgW="647640" imgH="330120" progId="Equation.3">
                  <p:embed/>
                </p:oleObj>
              </mc:Choice>
              <mc:Fallback>
                <p:oleObj name="Equation" r:id="rId26" imgW="647640" imgH="330120" progId="Equation.3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5160" y="5310181"/>
                        <a:ext cx="647640" cy="3301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13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32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394185"/>
              </p:ext>
            </p:extLst>
          </p:nvPr>
        </p:nvGraphicFramePr>
        <p:xfrm>
          <a:off x="322262" y="2319142"/>
          <a:ext cx="11547475" cy="267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9" name="Equation" r:id="rId4" imgW="11493360" imgH="2679480" progId="Equation.3">
                  <p:embed/>
                </p:oleObj>
              </mc:Choice>
              <mc:Fallback>
                <p:oleObj name="Equation" r:id="rId4" imgW="11493360" imgH="2679480" progId="Equation.3">
                  <p:embed/>
                  <p:pic>
                    <p:nvPicPr>
                      <p:cNvPr id="0" name="Object 262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2" y="2319142"/>
                        <a:ext cx="11547475" cy="267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Численный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метод решения задачи колебаний ствола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536227"/>
            <a:ext cx="4761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 err="1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Интегро</a:t>
            </a: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-интерполяционный метод</a:t>
            </a:r>
          </a:p>
        </p:txBody>
      </p:sp>
      <p:graphicFrame>
        <p:nvGraphicFramePr>
          <p:cNvPr id="37" name="Объект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604442"/>
              </p:ext>
            </p:extLst>
          </p:nvPr>
        </p:nvGraphicFramePr>
        <p:xfrm>
          <a:off x="1270622" y="1562419"/>
          <a:ext cx="3975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0" name="Equation" r:id="rId6" imgW="3974760" imgH="317160" progId="Equation.3">
                  <p:embed/>
                </p:oleObj>
              </mc:Choice>
              <mc:Fallback>
                <p:oleObj name="Equation" r:id="rId6" imgW="397476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622" y="1562419"/>
                        <a:ext cx="3975100" cy="31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Объект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43438"/>
              </p:ext>
            </p:extLst>
          </p:nvPr>
        </p:nvGraphicFramePr>
        <p:xfrm>
          <a:off x="6944877" y="1410019"/>
          <a:ext cx="35687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1" name="Equation" r:id="rId8" imgW="3568680" imgH="622080" progId="Equation.3">
                  <p:embed/>
                </p:oleObj>
              </mc:Choice>
              <mc:Fallback>
                <p:oleObj name="Equation" r:id="rId8" imgW="3568680" imgH="622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4877" y="1410019"/>
                        <a:ext cx="3568700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Прямоугольник 38"/>
          <p:cNvSpPr/>
          <p:nvPr/>
        </p:nvSpPr>
        <p:spPr>
          <a:xfrm>
            <a:off x="139457" y="1051613"/>
            <a:ext cx="3584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b="1" dirty="0">
                <a:solidFill>
                  <a:srgbClr val="292929"/>
                </a:solidFill>
                <a:latin typeface="Bookman Old Style" pitchFamily="18" charset="0"/>
              </a:rPr>
              <a:t>Пространственная</a:t>
            </a:r>
            <a:r>
              <a:rPr lang="ru-RU" dirty="0">
                <a:solidFill>
                  <a:srgbClr val="292929"/>
                </a:solidFill>
                <a:latin typeface="Bookman Old Style" pitchFamily="18" charset="0"/>
              </a:rPr>
              <a:t> </a:t>
            </a:r>
            <a:r>
              <a:rPr lang="ru-RU" dirty="0">
                <a:solidFill>
                  <a:prstClr val="black"/>
                </a:solidFill>
                <a:latin typeface="Bookman Old Style" pitchFamily="18" charset="0"/>
              </a:rPr>
              <a:t>область: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6944877" y="1051613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b="1" dirty="0" smtClean="0">
                <a:solidFill>
                  <a:srgbClr val="292929"/>
                </a:solidFill>
                <a:latin typeface="Bookman Old Style" pitchFamily="18" charset="0"/>
              </a:rPr>
              <a:t>Временная</a:t>
            </a:r>
            <a:r>
              <a:rPr lang="ru-RU" dirty="0" smtClean="0">
                <a:solidFill>
                  <a:srgbClr val="292929"/>
                </a:solidFill>
                <a:latin typeface="Bookman Old Style" pitchFamily="18" charset="0"/>
              </a:rPr>
              <a:t> </a:t>
            </a:r>
            <a:r>
              <a:rPr lang="ru-RU" dirty="0">
                <a:solidFill>
                  <a:prstClr val="black"/>
                </a:solidFill>
                <a:latin typeface="Bookman Old Style" pitchFamily="18" charset="0"/>
              </a:rPr>
              <a:t>область: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47779" y="15365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34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139457" y="1959234"/>
            <a:ext cx="4293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b="1" dirty="0" smtClean="0">
                <a:latin typeface="Bookman Old Style" pitchFamily="18" charset="0"/>
              </a:rPr>
              <a:t>Решение в конечных разностях:</a:t>
            </a:r>
            <a:endParaRPr lang="ru-RU" dirty="0">
              <a:latin typeface="Bookman Old Style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143016" y="345624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35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Объект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829037"/>
              </p:ext>
            </p:extLst>
          </p:nvPr>
        </p:nvGraphicFramePr>
        <p:xfrm>
          <a:off x="3098120" y="5001390"/>
          <a:ext cx="54991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2" name="Equation" r:id="rId10" imgW="5499000" imgH="1358640" progId="Equation.3">
                  <p:embed/>
                </p:oleObj>
              </mc:Choice>
              <mc:Fallback>
                <p:oleObj name="Equation" r:id="rId10" imgW="5499000" imgH="1358640" progId="Equation.3">
                  <p:embed/>
                  <p:pic>
                    <p:nvPicPr>
                      <p:cNvPr id="0" name="Object 271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8120" y="5001390"/>
                        <a:ext cx="5499100" cy="1358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8903746" y="550209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36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61567" y="153099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33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14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73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4301"/>
            <a:ext cx="5918200" cy="399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Рисунок 2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338" y="482518"/>
            <a:ext cx="5935662" cy="40053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Численный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метод решения задачи колебаний ствола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AE55C706-C02A-4C06-8B08-5F4ABD59F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3800" y="4230301"/>
            <a:ext cx="5918200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Перемещения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дульного среза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вертикальной плоскости</a:t>
            </a:r>
            <a:r>
              <a:rPr lang="ru-RU" altLang="ru-RU" i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altLang="ru-RU" i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различном шаге по времени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AE55C706-C02A-4C06-8B08-5F4ABD59F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7205"/>
            <a:ext cx="5918200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Исследование сходимости решения задачи поперечных колебаний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вертикальной плоскости</a:t>
            </a:r>
            <a:endParaRPr lang="ru-RU" altLang="ru-RU" sz="32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2" name="Объект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240425"/>
              </p:ext>
            </p:extLst>
          </p:nvPr>
        </p:nvGraphicFramePr>
        <p:xfrm>
          <a:off x="647700" y="995363"/>
          <a:ext cx="2690813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9" name="Equation" r:id="rId6" imgW="2692080" imgH="977760" progId="Equation.3">
                  <p:embed/>
                </p:oleObj>
              </mc:Choice>
              <mc:Fallback>
                <p:oleObj name="Equation" r:id="rId6" imgW="2692080" imgH="977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995363"/>
                        <a:ext cx="2690813" cy="9731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15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2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665" y="469900"/>
            <a:ext cx="3149334" cy="2782314"/>
          </a:xfrm>
          <a:prstGeom prst="rect">
            <a:avLst/>
          </a:prstGeom>
        </p:spPr>
      </p:pic>
      <p:pic>
        <p:nvPicPr>
          <p:cNvPr id="30" name="Picture 2" descr="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6" t="21545" b="8754"/>
          <a:stretch/>
        </p:blipFill>
        <p:spPr bwMode="auto">
          <a:xfrm>
            <a:off x="0" y="469900"/>
            <a:ext cx="8842664" cy="541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Численный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метод решения задачи колебаний ствола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41998" y="2919577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t="3398"/>
          <a:stretch/>
        </p:blipFill>
        <p:spPr>
          <a:xfrm>
            <a:off x="8941999" y="3219450"/>
            <a:ext cx="3150000" cy="269969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829174" y="5600277"/>
            <a:ext cx="357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9755125" y="609600"/>
            <a:ext cx="39052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083115" y="424005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Bookman Old Style" panose="02050604050505020204" pitchFamily="18" charset="0"/>
              </a:rPr>
              <a:t>Ansys</a:t>
            </a:r>
            <a:endParaRPr lang="ru-RU" sz="1600" dirty="0">
              <a:latin typeface="Bookman Old Style" panose="020506040505050202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161288" y="440323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err="1" smtClean="0">
                <a:latin typeface="Bookman Old Style" panose="02050604050505020204" pitchFamily="18" charset="0"/>
              </a:rPr>
              <a:t>Разр</a:t>
            </a:r>
            <a:r>
              <a:rPr lang="ru-RU" sz="1600" dirty="0" smtClean="0">
                <a:latin typeface="Bookman Old Style" panose="02050604050505020204" pitchFamily="18" charset="0"/>
              </a:rPr>
              <a:t>. ПО</a:t>
            </a:r>
            <a:endParaRPr lang="ru-RU" sz="1600" dirty="0">
              <a:latin typeface="Bookman Old Style" panose="02050604050505020204" pitchFamily="18" charset="0"/>
            </a:endParaRPr>
          </a:p>
        </p:txBody>
      </p:sp>
      <p:cxnSp>
        <p:nvCxnSpPr>
          <p:cNvPr id="46" name="Прямая соединительная линия 45"/>
          <p:cNvCxnSpPr/>
          <p:nvPr/>
        </p:nvCxnSpPr>
        <p:spPr>
          <a:xfrm>
            <a:off x="10818388" y="609600"/>
            <a:ext cx="390525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6">
            <a:extLst>
              <a:ext uri="{FF2B5EF4-FFF2-40B4-BE49-F238E27FC236}">
                <a16:creationId xmlns:a16="http://schemas.microsoft.com/office/drawing/2014/main" id="{AE55C706-C02A-4C06-8B08-5F4ABD59F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6827"/>
            <a:ext cx="12192000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Сравнение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колебаний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ствола по </a:t>
            </a:r>
            <a:r>
              <a:rPr lang="en-US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модели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ANSYS)</a:t>
            </a:r>
            <a:b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en-US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1D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модели (в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разработанном ПО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 а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altLang="ru-RU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продольные 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колебания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б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вертикальные колебания</a:t>
            </a:r>
            <a:endParaRPr lang="ru-RU" altLang="ru-RU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16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47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Рисунок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" t="12135" r="-33"/>
          <a:stretch/>
        </p:blipFill>
        <p:spPr bwMode="auto">
          <a:xfrm>
            <a:off x="933450" y="556484"/>
            <a:ext cx="6324599" cy="5325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449" y="469900"/>
            <a:ext cx="3225899" cy="2749550"/>
          </a:xfrm>
          <a:prstGeom prst="rect">
            <a:avLst/>
          </a:prstGeom>
        </p:spPr>
      </p:pic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Численный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метод решения задачи колебаний ствола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48" y="3219450"/>
            <a:ext cx="3225899" cy="27495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616700" y="5618690"/>
            <a:ext cx="357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б)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9524" y="2918996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а)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8724900" y="601377"/>
            <a:ext cx="39052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45575" y="415782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Bookman Old Style" panose="02050604050505020204" pitchFamily="18" charset="0"/>
              </a:rPr>
              <a:t>Ansys</a:t>
            </a:r>
            <a:endParaRPr lang="ru-RU" sz="1600" dirty="0">
              <a:latin typeface="Bookman Old Style" panose="0205060405050502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221893" y="432100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err="1" smtClean="0">
                <a:latin typeface="Bookman Old Style" panose="02050604050505020204" pitchFamily="18" charset="0"/>
              </a:rPr>
              <a:t>Разр</a:t>
            </a:r>
            <a:r>
              <a:rPr lang="ru-RU" sz="1600" dirty="0" smtClean="0">
                <a:latin typeface="Bookman Old Style" panose="02050604050505020204" pitchFamily="18" charset="0"/>
              </a:rPr>
              <a:t>. ПО</a:t>
            </a:r>
            <a:endParaRPr lang="ru-RU" sz="1600" dirty="0">
              <a:latin typeface="Bookman Old Style" panose="02050604050505020204" pitchFamily="18" charset="0"/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9831368" y="601377"/>
            <a:ext cx="390525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6">
            <a:extLst>
              <a:ext uri="{FF2B5EF4-FFF2-40B4-BE49-F238E27FC236}">
                <a16:creationId xmlns:a16="http://schemas.microsoft.com/office/drawing/2014/main" id="{AE55C706-C02A-4C06-8B08-5F4ABD59F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6827"/>
            <a:ext cx="12192000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Сравнение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колебаний ствола с ребрами жесткости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en-US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модели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ANSYS)</a:t>
            </a:r>
            <a:b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en-US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1D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модели (в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разработанном ПО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 а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altLang="ru-RU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продольные 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колебания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б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вертикальные колебания</a:t>
            </a:r>
            <a:endParaRPr lang="ru-RU" altLang="ru-RU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17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28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/>
          <a:srcRect l="977" t="1791" b="4536"/>
          <a:stretch/>
        </p:blipFill>
        <p:spPr>
          <a:xfrm>
            <a:off x="264788" y="529892"/>
            <a:ext cx="4854962" cy="4680687"/>
          </a:xfrm>
          <a:prstGeom prst="rect">
            <a:avLst/>
          </a:prstGeom>
        </p:spPr>
      </p:pic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25" name="Rectangle 3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Численный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метод </a:t>
            </a:r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оптимизации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формы ствола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4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382652" y="505781"/>
            <a:ext cx="2843155" cy="406495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Метод Нелдера-Мида</a:t>
            </a:r>
            <a:endParaRPr lang="ru-RU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2" name="Rectangle 207"/>
          <p:cNvSpPr>
            <a:spLocks noChangeArrowheads="1"/>
          </p:cNvSpPr>
          <p:nvPr/>
        </p:nvSpPr>
        <p:spPr bwMode="auto">
          <a:xfrm>
            <a:off x="2862685" y="8931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2" name="Rectangle 308"/>
          <p:cNvSpPr>
            <a:spLocks noChangeArrowheads="1"/>
          </p:cNvSpPr>
          <p:nvPr/>
        </p:nvSpPr>
        <p:spPr bwMode="auto">
          <a:xfrm>
            <a:off x="3293918" y="2000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2B9A613-017C-4815-8D01-961AE04CEF1C}"/>
              </a:ext>
            </a:extLst>
          </p:cNvPr>
          <p:cNvSpPr txBox="1"/>
          <p:nvPr/>
        </p:nvSpPr>
        <p:spPr>
          <a:xfrm>
            <a:off x="5991698" y="5971944"/>
            <a:ext cx="5514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Блок схема метода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оптимизации</a:t>
            </a:r>
            <a:endParaRPr lang="ru-RU" altLang="ru-RU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B9A613-017C-4815-8D01-961AE04CEF1C}"/>
              </a:ext>
            </a:extLst>
          </p:cNvPr>
          <p:cNvSpPr txBox="1"/>
          <p:nvPr/>
        </p:nvSpPr>
        <p:spPr>
          <a:xfrm>
            <a:off x="158732" y="5192147"/>
            <a:ext cx="50670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График убывания целевой функции: 1 – классический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ствол; 2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ствол с 8 ребрами жесткости 1-го типа; 3 – ствол с 3 ребрами жесткости 2-го типа</a:t>
            </a:r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67418"/>
              </p:ext>
            </p:extLst>
          </p:nvPr>
        </p:nvGraphicFramePr>
        <p:xfrm>
          <a:off x="5445938" y="511460"/>
          <a:ext cx="6606362" cy="5522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1" name="Picture" r:id="rId5" imgW="7616440" imgH="6163936" progId="Word.Picture.8">
                  <p:embed/>
                </p:oleObj>
              </mc:Choice>
              <mc:Fallback>
                <p:oleObj name="Picture" r:id="rId5" imgW="7616440" imgH="6163936" progId="Word.Picture.8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3" t="1746" r="2039" b="-90"/>
                      <a:stretch>
                        <a:fillRect/>
                      </a:stretch>
                    </p:blipFill>
                    <p:spPr bwMode="auto">
                      <a:xfrm>
                        <a:off x="5445938" y="511460"/>
                        <a:ext cx="6606362" cy="55222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18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29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829765" y="6002800"/>
            <a:ext cx="10634950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Главное окно программного комплекса с отображением 30-мм ствола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Функциональные </a:t>
            </a:r>
            <a:r>
              <a:rPr 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возможности </a:t>
            </a:r>
            <a:r>
              <a:rPr 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программного комплекса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71" y="571021"/>
            <a:ext cx="10298057" cy="5402158"/>
          </a:xfrm>
          <a:prstGeom prst="rect">
            <a:avLst/>
          </a:prstGeom>
        </p:spPr>
      </p:pic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19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39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0" name="Прямоугольник 9"/>
          <p:cNvSpPr/>
          <p:nvPr/>
        </p:nvSpPr>
        <p:spPr>
          <a:xfrm>
            <a:off x="0" y="469900"/>
            <a:ext cx="12192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 работы: 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математических моделей и инструментария для моделирования и визуализации колебаний ствола автоматической пушки в процессе выстрела, а также исследование возможности уменьшения разброса снарядов за счет структурно-параметрической оптимизации формы </a:t>
            </a:r>
            <a:r>
              <a:rPr lang="ru-RU" dirty="0" smtClean="0">
                <a:solidFill>
                  <a:srgbClr val="292929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ствола.</a:t>
            </a:r>
            <a:endParaRPr lang="ru-RU" dirty="0">
              <a:effectLst/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lvl="0" algn="just">
              <a:tabLst>
                <a:tab pos="180340" algn="l"/>
                <a:tab pos="457200" algn="l"/>
              </a:tabLst>
            </a:pP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Объект исследования: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напряженно-деформированное состояние и колебания ствола при выстреле.</a:t>
            </a:r>
          </a:p>
          <a:p>
            <a:pPr lvl="0" algn="just">
              <a:tabLst>
                <a:tab pos="180340" algn="l"/>
                <a:tab pos="457200" algn="l"/>
              </a:tabLst>
            </a:pPr>
            <a:r>
              <a:rPr 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Предмет исследования: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 математические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модели и численные методы решения задач напряженно-деформированного состояния и колебаний ствола, а также методы структурно-параметрической оптимизации.</a:t>
            </a:r>
          </a:p>
          <a:p>
            <a:pPr algn="just"/>
            <a:r>
              <a:rPr lang="ru-RU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Задачи </a:t>
            </a:r>
            <a:r>
              <a:rPr lang="ru-RU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исследования: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Разработка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математических моделей напряженно-деформированного состояния и колебаний ствола с учетом теплового и </a:t>
            </a:r>
            <a:r>
              <a:rPr lang="ru-RU" dirty="0">
                <a:solidFill>
                  <a:srgbClr val="292929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механического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нагружения. 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Разработка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математических моделей внутренней баллистики, движения снаряда, и внешней баллистики с учетом колебаний ствола.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Разработка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эффективного метода решения задачи внутренней баллистики и движения снаряда, теплопроводности и напряженно-деформированного состояния ствола, внешней баллистики.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Разработка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методов структурно-параметрической оптимизации ствола автоматической пушки в процессе стрельбы очередями.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Разработка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программно-вычислительного комплекса, реализующего решение задачи структурно-параметрической оптимизации.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Решение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задачи структурно-параметрической оптимизации ствола 30-мм автоматической пушки в процессе стрельбы очередями.</a:t>
            </a: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Цель и задачи исследования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36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1476663" y="6048961"/>
            <a:ext cx="9800937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Отображение в программном комплексе перемещений дульного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среза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Функциональные </a:t>
            </a:r>
            <a:r>
              <a:rPr 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возможности </a:t>
            </a:r>
            <a:r>
              <a:rPr 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программного комплекса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2300"/>
            <a:ext cx="7609836" cy="536743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835" y="3048000"/>
            <a:ext cx="4580037" cy="3019905"/>
          </a:xfrm>
          <a:prstGeom prst="rect">
            <a:avLst/>
          </a:prstGeom>
        </p:spPr>
      </p:pic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20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52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Функциональные возможности программного комплекса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1294704" y="5998242"/>
            <a:ext cx="10440096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Отображение в программном комплексе </a:t>
            </a:r>
            <a:r>
              <a:rPr lang="ru-RU" altLang="ru-RU" dirty="0" err="1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внешнебаллистической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траектории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471"/>
            <a:ext cx="7750870" cy="546691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870" y="2626242"/>
            <a:ext cx="4436450" cy="3372000"/>
          </a:xfrm>
          <a:prstGeom prst="rect">
            <a:avLst/>
          </a:prstGeom>
        </p:spPr>
      </p:pic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21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1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47240" y="188747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Функциональные возможности программного комплекса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0" y="6016201"/>
            <a:ext cx="12395200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Отображение в программном комплексе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мест попадания снарядов на расстоянии 1500 м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916" y="1033126"/>
            <a:ext cx="4437888" cy="50138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12" y="479514"/>
            <a:ext cx="7374504" cy="5567464"/>
          </a:xfrm>
          <a:prstGeom prst="rect">
            <a:avLst/>
          </a:prstGeom>
        </p:spPr>
      </p:pic>
      <p:sp>
        <p:nvSpPr>
          <p:cNvPr id="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22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13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901" y="854803"/>
            <a:ext cx="5266100" cy="4335879"/>
          </a:xfrm>
          <a:prstGeom prst="rect">
            <a:avLst/>
          </a:prstGeom>
        </p:spPr>
      </p:pic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35" y="5190682"/>
            <a:ext cx="6924925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22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Сравнение исходной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оптимальной геометрии 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классического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ствола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6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Влияние геометрии классического </a:t>
            </a:r>
            <a:r>
              <a:rPr lang="ru-RU" altLang="ru-RU" sz="2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ствола на </a:t>
            </a:r>
            <a:r>
              <a:rPr lang="ru-RU" altLang="ru-RU" sz="26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колебания и разброс</a:t>
            </a:r>
            <a:endParaRPr lang="ru-RU" sz="2600" b="1" dirty="0">
              <a:latin typeface="Bookman Old Style" pitchFamily="18" charset="0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487" y="5140819"/>
            <a:ext cx="4943514" cy="117724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23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Сравнение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разброса снарядов при стрельбе из исходного и оптимального 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классического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ствола на расстоянии 1 500 м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869055"/>
              </p:ext>
            </p:extLst>
          </p:nvPr>
        </p:nvGraphicFramePr>
        <p:xfrm>
          <a:off x="10360025" y="1377950"/>
          <a:ext cx="11557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" name="Equation" r:id="rId5" imgW="1155600" imgH="647640" progId="Equation.3">
                  <p:embed/>
                </p:oleObj>
              </mc:Choice>
              <mc:Fallback>
                <p:oleObj name="Equation" r:id="rId5" imgW="1155600" imgH="647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60025" y="1377950"/>
                        <a:ext cx="1155700" cy="647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43" y="1378377"/>
            <a:ext cx="6212107" cy="3812305"/>
          </a:xfrm>
          <a:prstGeom prst="rect">
            <a:avLst/>
          </a:prstGeom>
        </p:spPr>
      </p:pic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23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1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363505" y="195939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740266" y="79067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2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6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Влияние массы </a:t>
            </a:r>
            <a:r>
              <a:rPr lang="ru-RU" altLang="ru-RU" sz="2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ствола </a:t>
            </a:r>
            <a:r>
              <a:rPr lang="ru-RU" altLang="ru-RU" sz="26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на</a:t>
            </a:r>
            <a:r>
              <a:rPr lang="en-US" altLang="ru-RU" sz="26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2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колебания ствола и разброс </a:t>
            </a:r>
            <a:r>
              <a:rPr lang="ru-RU" altLang="ru-RU" sz="26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снарядов</a:t>
            </a:r>
            <a:endParaRPr lang="ru-RU" sz="2600" b="1" dirty="0">
              <a:latin typeface="Bookman Old Style" pitchFamily="18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365209"/>
              </p:ext>
            </p:extLst>
          </p:nvPr>
        </p:nvGraphicFramePr>
        <p:xfrm>
          <a:off x="253229" y="2200788"/>
          <a:ext cx="3314123" cy="3857625"/>
        </p:xfrm>
        <a:graphic>
          <a:graphicData uri="http://schemas.openxmlformats.org/drawingml/2006/table">
            <a:tbl>
              <a:tblPr/>
              <a:tblGrid>
                <a:gridCol w="138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1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кг</a:t>
                      </a:r>
                      <a:endParaRPr lang="ru-RU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мкм</a:t>
                      </a:r>
                      <a:endParaRPr lang="ru-RU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46" marR="9046" marT="90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1500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м</a:t>
                      </a:r>
                      <a:endParaRPr lang="ru-RU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46" marR="9046" marT="90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27 (-25%)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493,3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1,257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28,8 (-20%)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419,7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1,086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4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30,6 (-15%)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369,7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0,71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32,4 (-10%)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309,8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D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0,657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34,2 (-5%)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281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0,414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254,4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0,428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37,8 (+5%)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223,3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0,289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D0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39,6 (+10%)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206,9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0,262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A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41,4 (+15%)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192,2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0,291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0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43,2 (+20%)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168,5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0,231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C3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45 (+25%)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157,5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0,203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2B9A613-017C-4815-8D01-961AE04CEF1C}"/>
              </a:ext>
            </a:extLst>
          </p:cNvPr>
          <p:cNvSpPr txBox="1"/>
          <p:nvPr/>
        </p:nvSpPr>
        <p:spPr>
          <a:xfrm>
            <a:off x="190307" y="723460"/>
            <a:ext cx="33770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Таблица 1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Зависимость амплитуды колебаний и разброса снарядов в зависимости от массы 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классического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ствола</a:t>
            </a:r>
            <a:endParaRPr lang="ru-RU" altLang="ru-RU" sz="3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7352" y="5353487"/>
            <a:ext cx="8624648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24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Сравнение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геометрии 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классических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стволов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различной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массы после оптимизации:</a:t>
            </a:r>
            <a:endParaRPr lang="ru-RU" altLang="ru-RU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– 27 кг; 2 – 30,6 кг; 3 – 36 кг; 4 – 41,4 кг; 5 – 45 кг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920" y="790673"/>
            <a:ext cx="7476343" cy="4586120"/>
          </a:xfrm>
          <a:prstGeom prst="rect">
            <a:avLst/>
          </a:prstGeom>
        </p:spPr>
      </p:pic>
      <p:sp>
        <p:nvSpPr>
          <p:cNvPr id="12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24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6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363505" y="195939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740266" y="79067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2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Влияние массы ствола на</a:t>
            </a:r>
            <a:r>
              <a:rPr lang="en-US" altLang="ru-RU" sz="2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2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колебания ствола и разброс снарядов</a:t>
            </a:r>
            <a:endParaRPr lang="ru-RU" sz="2600" b="1" dirty="0">
              <a:latin typeface="Bookman Old Style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477" y="564759"/>
            <a:ext cx="5187051" cy="4598609"/>
          </a:xfrm>
          <a:prstGeom prst="rect">
            <a:avLst/>
          </a:prstGeom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7234" y="5086217"/>
            <a:ext cx="4772890" cy="1177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26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Разброс снарядов при стрельбе на дальность 1 500 м для оптимальных </a:t>
            </a:r>
            <a:r>
              <a:rPr lang="ru-RU" altLang="ru-RU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классических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стволов</a:t>
            </a:r>
          </a:p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различной допустимой массы</a:t>
            </a: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B80E2F6A-A30F-4FB9-A55F-41F456513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619" y="5157207"/>
            <a:ext cx="6686858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25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Зависимость амплитуды колебаний и разброса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снарядов в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зависимости от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массы 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классического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ствола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19" y="1067671"/>
            <a:ext cx="6686858" cy="4095697"/>
          </a:xfrm>
          <a:prstGeom prst="rect">
            <a:avLst/>
          </a:prstGeom>
        </p:spPr>
      </p:pic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25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35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026" y="389784"/>
            <a:ext cx="5317030" cy="4343324"/>
          </a:xfrm>
          <a:prstGeom prst="rect">
            <a:avLst/>
          </a:prstGeom>
        </p:spPr>
      </p:pic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740266" y="79067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2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2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Влияние </a:t>
            </a:r>
            <a:r>
              <a:rPr lang="ru-RU" altLang="ru-RU" sz="22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формы </a:t>
            </a:r>
            <a:r>
              <a:rPr lang="ru-RU" altLang="ru-RU" sz="22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и геометрии ствола на</a:t>
            </a:r>
            <a:r>
              <a:rPr lang="en-US" altLang="ru-RU" sz="22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22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колебания ствола и </a:t>
            </a:r>
            <a:r>
              <a:rPr lang="ru-RU" altLang="ru-RU" sz="22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разброс снарядов</a:t>
            </a:r>
            <a:endParaRPr lang="ru-RU" sz="2200" b="1" dirty="0">
              <a:latin typeface="Bookman Old Style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9A613-017C-4815-8D01-961AE04CEF1C}"/>
              </a:ext>
            </a:extLst>
          </p:cNvPr>
          <p:cNvSpPr txBox="1"/>
          <p:nvPr/>
        </p:nvSpPr>
        <p:spPr>
          <a:xfrm>
            <a:off x="0" y="495131"/>
            <a:ext cx="5259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Таблица 2</a:t>
            </a:r>
            <a:r>
              <a:rPr lang="en-US" alt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Минимизация амплитуды за счет </a:t>
            </a: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ребер жесткости</a:t>
            </a:r>
            <a:endParaRPr lang="ru-RU" altLang="ru-RU" sz="3200" b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4805082" y="4671661"/>
            <a:ext cx="7386918" cy="173124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27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Разброс снарядов при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стрельбе по вертикальной  мишени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 расстоянии 1 500 м после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оптимизации:</a:t>
            </a:r>
          </a:p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исходный классический ствол; 2 – классический ствол после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оптимизации; 3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оптимальный ствол с 8 ребрами жесткости 1-го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типа; 4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оптимальный ствол с 3 ребрами жесткости 2-го типа</a:t>
            </a:r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436930"/>
              </p:ext>
            </p:extLst>
          </p:nvPr>
        </p:nvGraphicFramePr>
        <p:xfrm>
          <a:off x="9195453" y="928688"/>
          <a:ext cx="119380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4" name="Equation" r:id="rId5" imgW="1193760" imgH="1333440" progId="Equation.3">
                  <p:embed/>
                </p:oleObj>
              </mc:Choice>
              <mc:Fallback>
                <p:oleObj name="Equation" r:id="rId5" imgW="1193760" imgH="1333440" progId="Equation.3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95453" y="928688"/>
                        <a:ext cx="1193800" cy="1333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961298"/>
              </p:ext>
            </p:extLst>
          </p:nvPr>
        </p:nvGraphicFramePr>
        <p:xfrm>
          <a:off x="0" y="1157289"/>
          <a:ext cx="4805082" cy="4502871"/>
        </p:xfrm>
        <a:graphic>
          <a:graphicData uri="http://schemas.openxmlformats.org/drawingml/2006/table">
            <a:tbl>
              <a:tblPr/>
              <a:tblGrid>
                <a:gridCol w="1210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5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9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8981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Количество ребер жесткости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Ребра </a:t>
                      </a: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жесткости</a:t>
                      </a:r>
                      <a:b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</a:b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1-го </a:t>
                      </a:r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типа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Ребра </a:t>
                      </a: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жесткости</a:t>
                      </a:r>
                      <a:b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</a:b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2-го </a:t>
                      </a:r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типа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5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мкм</a:t>
                      </a:r>
                      <a:endParaRPr lang="ru-RU" sz="18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1500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м</a:t>
                      </a:r>
                      <a:endParaRPr lang="ru-RU" sz="18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мкм</a:t>
                      </a:r>
                      <a:endParaRPr lang="ru-RU" sz="18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1500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м</a:t>
                      </a:r>
                      <a:endParaRPr lang="ru-RU" sz="18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98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249,1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0,49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241,6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0,376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254,3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0,446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242,8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0,394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249,4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0,382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247,8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0,397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243,2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0,478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243,1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0,895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243,7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0,414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244,2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0,879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4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242,1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0,36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253,6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0,606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4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246,3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0,337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254,2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0,486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4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250,5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0,458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243,8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0,831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26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12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363505" y="195939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740266" y="790673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2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20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4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Влияние </a:t>
            </a:r>
            <a:r>
              <a:rPr lang="ru-RU" altLang="ru-RU" sz="24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формы </a:t>
            </a:r>
            <a:r>
              <a:rPr lang="ru-RU" altLang="ru-RU" sz="24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и геометрии ствола на нагрев и</a:t>
            </a:r>
            <a:r>
              <a:rPr lang="en-US" altLang="ru-RU" sz="24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24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охлаждение ствола</a:t>
            </a:r>
            <a:endParaRPr lang="ru-RU" sz="2400" b="1" dirty="0">
              <a:latin typeface="Bookman Old Style" pitchFamily="18" charset="0"/>
            </a:endParaRPr>
          </a:p>
        </p:txBody>
      </p:sp>
      <p:pic>
        <p:nvPicPr>
          <p:cNvPr id="12" name="Рисунок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5" y="600490"/>
            <a:ext cx="5572185" cy="393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678" y="600490"/>
            <a:ext cx="5212427" cy="393529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0" y="4535785"/>
            <a:ext cx="5748950" cy="145424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28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Изменение средних по площади значений температуры на внешней поверхности ствола для очереди из 10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выстрелов: 1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без ребер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жесткости;</a:t>
            </a:r>
            <a:b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с ребрами жесткости</a:t>
            </a: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6443050" y="4535785"/>
            <a:ext cx="5748950" cy="145424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76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29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Изменение средних по площади значений температуры на внешней поверхности ствола для очереди из 100 </a:t>
            </a:r>
            <a:r>
              <a:rPr lang="ru-RU" altLang="ru-RU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выстрелов: 1 </a:t>
            </a:r>
            <a:r>
              <a:rPr lang="ru-RU" altLang="ru-RU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без ребер жесткости; 2 – с ребрами жесткости</a:t>
            </a:r>
          </a:p>
        </p:txBody>
      </p:sp>
      <p:sp>
        <p:nvSpPr>
          <p:cNvPr id="2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27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30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5555905-C3DC-425E-95BF-6E1D462BD331}"/>
              </a:ext>
            </a:extLst>
          </p:cNvPr>
          <p:cNvSpPr txBox="1"/>
          <p:nvPr/>
        </p:nvSpPr>
        <p:spPr>
          <a:xfrm>
            <a:off x="4762" y="445140"/>
            <a:ext cx="1218723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Реализован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алгоритм многопараметрической </a:t>
            </a:r>
            <a:r>
              <a:rPr lang="ru-RU" dirty="0" err="1">
                <a:latin typeface="Bookman Old Style" panose="02050604050505020204" pitchFamily="18" charset="0"/>
                <a:ea typeface="Times New Roman" panose="02020603050405020304" pitchFamily="18" charset="0"/>
              </a:rPr>
              <a:t>безградиентной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оптимизации геометрической формы ствола на основе </a:t>
            </a: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метода Нелдера-Мида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и </a:t>
            </a: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метода штрафной функции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с учетом ограничений на толщину стенки и массу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ствола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Геометрия и форма ствола существенно влияет на колебательные характеристики и теплообмен ствола</a:t>
            </a:r>
            <a:endParaRPr lang="ru-RU" dirty="0" smtClean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Оптимизация </a:t>
            </a: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классического ствола </a:t>
            </a:r>
            <a:r>
              <a:rPr lang="ru-RU" b="1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позволяет </a:t>
            </a: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сократить амплитуду колебаний на 44,4%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с 457,8 мкм до 254,4 мкм, при этом </a:t>
            </a: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разброс снарядов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на расстоянии 1 500 м </a:t>
            </a: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сокращается на 61,2%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с 1,102 м до 0,428 м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Получены оптимальные размеры стволов с ребрами жесткости 1 и 2 типов. Показано, что применение ребер жесткости 1-го типа дополнительно сокращает амплитуду на 4,8%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относительно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классического ствола, при этом разброс снарядов сокращается на 15,9%.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Применение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ребер жесткости 2-го типа сокращает амплитуду на 5,0%, при этом разброс снарядов сокращается на 12,1%.</a:t>
            </a:r>
          </a:p>
          <a:p>
            <a:pPr marL="342900" lvl="0" indent="-342900" algn="just">
              <a:buFont typeface="+mj-lt"/>
              <a:buAutoNum type="arabicParenR" startAt="6"/>
            </a:pP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Масса классического ствола может быть снижена на 8 кг (22,2%) без увеличения амплитуды колебаний, а при увеличении массы ствола на 0,8 кг (2,2%) амплитуда колебаний становится равной амплитуде колебаний ствола с 8 ребрами жесткости 1-го типа.</a:t>
            </a:r>
          </a:p>
          <a:p>
            <a:pPr marL="342900" lvl="0" indent="-342900" algn="just">
              <a:buFont typeface="+mj-lt"/>
              <a:buAutoNum type="arabicParenR" startAt="6"/>
            </a:pP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Температура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внешней поверхности ствола с ребрами жесткости при стрельбе очередью из </a:t>
            </a: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10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выстрелов </a:t>
            </a: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на 25% ниже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, чем для ствола без ребер жесткости, а при стрельбе очередью из </a:t>
            </a: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100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выстрелов – </a:t>
            </a:r>
            <a:r>
              <a:rPr lang="ru-RU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на 16% ниже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  <a:endParaRPr lang="ru-RU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2476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Основные результаты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28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7482497" y="4469284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1524000" y="2806368"/>
            <a:ext cx="9144000" cy="1017872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defRPr sz="140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sz="3600" b="1" dirty="0"/>
              <a:t>Спасибо за внимание!</a:t>
            </a:r>
          </a:p>
        </p:txBody>
      </p:sp>
      <p:sp>
        <p:nvSpPr>
          <p:cNvPr id="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05575"/>
            <a:ext cx="9142412" cy="358775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r>
              <a:rPr lang="ru-RU" sz="16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	ФГБОУ ВО </a:t>
            </a:r>
            <a:r>
              <a:rPr lang="en-US" sz="16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“</a:t>
            </a:r>
            <a:r>
              <a:rPr lang="ru-RU" sz="1600" b="1" dirty="0" err="1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ИжГТУ</a:t>
            </a:r>
            <a:r>
              <a:rPr lang="ru-RU" sz="16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имени М.Т. Калашникова</a:t>
            </a:r>
            <a:r>
              <a:rPr lang="en-US" sz="16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”</a:t>
            </a:r>
            <a:endParaRPr lang="ru-RU" sz="1600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29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85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8" t="31468" r="9563" b="31124"/>
          <a:stretch/>
        </p:blipFill>
        <p:spPr>
          <a:xfrm>
            <a:off x="6122834" y="518633"/>
            <a:ext cx="6069166" cy="2898322"/>
          </a:xfrm>
          <a:prstGeom prst="rect">
            <a:avLst/>
          </a:prstGeom>
        </p:spPr>
      </p:pic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164317" y="15582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2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0" t="5425" r="26139" b="50958"/>
          <a:stretch/>
        </p:blipFill>
        <p:spPr>
          <a:xfrm flipH="1">
            <a:off x="0" y="518633"/>
            <a:ext cx="6123818" cy="2899976"/>
          </a:xfrm>
          <a:prstGeom prst="rect">
            <a:avLst/>
          </a:prstGeom>
        </p:spPr>
      </p:pic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492" y="3416672"/>
            <a:ext cx="612283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b="1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en-US" b="1" dirty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30</a:t>
            </a:r>
            <a:r>
              <a:rPr kumimoji="0" lang="ru-RU" alt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-мм</a:t>
            </a:r>
            <a:r>
              <a:rPr kumimoji="0" lang="en-US" alt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автоматическая </a:t>
            </a:r>
            <a:r>
              <a:rPr kumimoji="0" lang="ru-RU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пушка 2А72,</a:t>
            </a:r>
            <a:br>
              <a:rPr kumimoji="0" lang="ru-RU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установленная на БТР-82</a:t>
            </a:r>
            <a:endParaRPr kumimoji="0" lang="ru-RU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6122834" y="3391593"/>
            <a:ext cx="60691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en-US" b="1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b="1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30</a:t>
            </a:r>
            <a:r>
              <a:rPr kumimoji="0" lang="ru-RU" alt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-мм</a:t>
            </a:r>
            <a:r>
              <a:rPr kumimoji="0" lang="en-US" alt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автоматическая </a:t>
            </a:r>
            <a:r>
              <a:rPr kumimoji="0" lang="ru-RU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пушка 2А42,</a:t>
            </a:r>
            <a:br>
              <a:rPr kumimoji="0" lang="ru-RU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установленная на </a:t>
            </a:r>
            <a:r>
              <a:rPr lang="ru-RU" altLang="en-US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БТР-82АТ</a:t>
            </a:r>
            <a:endParaRPr lang="ru-RU" altLang="en-US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947AA1-D0CD-4C69-B6B7-0EC521AA11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59" r="21972" b="68670"/>
          <a:stretch/>
        </p:blipFill>
        <p:spPr>
          <a:xfrm>
            <a:off x="4320000" y="4144573"/>
            <a:ext cx="7203392" cy="1726653"/>
          </a:xfrm>
          <a:prstGeom prst="rect">
            <a:avLst/>
          </a:prstGeom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056740" y="5905814"/>
            <a:ext cx="80785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en-US" b="1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ru-RU" alt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b="1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30-мм</a:t>
            </a:r>
            <a:r>
              <a:rPr lang="en-US" alt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автоматическая пушка</a:t>
            </a:r>
            <a:r>
              <a:rPr lang="en-US" alt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</a:rPr>
              <a:t>Mk44 Bushmaster II</a:t>
            </a:r>
          </a:p>
        </p:txBody>
      </p:sp>
      <p:pic>
        <p:nvPicPr>
          <p:cNvPr id="13" name="Рисунок 12"/>
          <p:cNvPicPr/>
          <p:nvPr/>
        </p:nvPicPr>
        <p:blipFill rotWithShape="1">
          <a:blip r:embed="rId5"/>
          <a:srcRect l="20131" t="32608" b="19330"/>
          <a:stretch/>
        </p:blipFill>
        <p:spPr bwMode="auto">
          <a:xfrm>
            <a:off x="564058" y="4144573"/>
            <a:ext cx="3755942" cy="17266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3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80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Объект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137225"/>
              </p:ext>
            </p:extLst>
          </p:nvPr>
        </p:nvGraphicFramePr>
        <p:xfrm>
          <a:off x="5486401" y="469899"/>
          <a:ext cx="6705600" cy="3637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61" name="Picture" r:id="rId4" imgW="5496612" imgH="7693675" progId="Word.Picture.8">
                  <p:embed/>
                </p:oleObj>
              </mc:Choice>
              <mc:Fallback>
                <p:oleObj name="Picture" r:id="rId4" imgW="5496612" imgH="7693675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3539" r="623" b="57501"/>
                      <a:stretch>
                        <a:fillRect/>
                      </a:stretch>
                    </p:blipFill>
                    <p:spPr bwMode="auto">
                      <a:xfrm>
                        <a:off x="5486401" y="469899"/>
                        <a:ext cx="6705600" cy="36371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Объект 48">
            <a:extLst>
              <a:ext uri="{FF2B5EF4-FFF2-40B4-BE49-F238E27FC236}">
                <a16:creationId xmlns:a16="http://schemas.microsoft.com/office/drawing/2014/main" id="{87259FA7-D754-43C5-BAE6-1B936E74D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87839"/>
              </p:ext>
            </p:extLst>
          </p:nvPr>
        </p:nvGraphicFramePr>
        <p:xfrm>
          <a:off x="175057" y="1041447"/>
          <a:ext cx="5130801" cy="252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62" name="Equation" r:id="rId6" imgW="5130720" imgH="2527200" progId="Equation.3">
                  <p:embed/>
                </p:oleObj>
              </mc:Choice>
              <mc:Fallback>
                <p:oleObj name="Equation" r:id="rId6" imgW="5130720" imgH="252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057" y="1041447"/>
                        <a:ext cx="5130801" cy="252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graphicFrame>
        <p:nvGraphicFramePr>
          <p:cNvPr id="23" name="Объ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461018"/>
              </p:ext>
            </p:extLst>
          </p:nvPr>
        </p:nvGraphicFramePr>
        <p:xfrm>
          <a:off x="275071" y="3657852"/>
          <a:ext cx="5030787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63" name="Equation" r:id="rId8" imgW="5092560" imgH="850680" progId="Equation.3">
                  <p:embed/>
                </p:oleObj>
              </mc:Choice>
              <mc:Fallback>
                <p:oleObj name="Equation" r:id="rId8" imgW="5092560" imgH="85068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071" y="3657852"/>
                        <a:ext cx="5030787" cy="849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</a:t>
            </a:r>
            <a:r>
              <a:rPr lang="ru-RU" alt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основной задачи внутренней баллистики</a:t>
            </a:r>
            <a:endParaRPr lang="ru-RU" sz="2800" b="1" dirty="0">
              <a:latin typeface="Bookman Old Style" pitchFamily="18" charset="0"/>
            </a:endParaRPr>
          </a:p>
        </p:txBody>
      </p:sp>
      <p:sp>
        <p:nvSpPr>
          <p:cNvPr id="4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520342"/>
            <a:ext cx="7678882" cy="432000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0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Уравнения ОЗВБ в термодинамической постановке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60852" y="1880549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(1)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96586" y="389784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(2)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3">
            <a:extLst>
              <a:ext uri="{FF2B5EF4-FFF2-40B4-BE49-F238E27FC236}">
                <a16:creationId xmlns:a16="http://schemas.microsoft.com/office/drawing/2014/main" id="{3396834C-0787-4AAA-9DAD-5DD92D1A5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432" y="3860833"/>
            <a:ext cx="56125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b="1" u="none" strike="noStrike" cap="none" normalizeH="0" baseline="0" dirty="0">
                <a:ln>
                  <a:noFill/>
                </a:ln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</a:t>
            </a:r>
            <a:r>
              <a:rPr lang="en-US" altLang="en-US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ru-RU" altLang="en-US" b="1" u="none" strike="noStrike" cap="none" normalizeH="0" baseline="0" dirty="0">
                <a:ln>
                  <a:noFill/>
                </a:ln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en-US" b="1" u="none" strike="noStrike" cap="none" normalizeH="0" baseline="0" dirty="0" smtClean="0">
                <a:ln>
                  <a:noFill/>
                </a:ln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en-US" b="0" i="0" u="none" strike="noStrike" cap="none" normalizeH="0" baseline="0" dirty="0">
                <a:ln>
                  <a:noFill/>
                </a:ln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К постановке задачи внутренней баллистики</a:t>
            </a:r>
            <a:endParaRPr kumimoji="0" lang="ru-RU" altLang="en-US" sz="2800" b="0" i="0" u="none" strike="noStrike" cap="none" normalizeH="0" baseline="0" dirty="0">
              <a:ln>
                <a:noFill/>
              </a:ln>
              <a:effectLst/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175057" y="4524784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  <a:ea typeface="Calibri" panose="020F0502020204030204" pitchFamily="34" charset="0"/>
              </a:rPr>
              <a:t>Уравнение </a:t>
            </a:r>
            <a:r>
              <a:rPr lang="ru-RU" b="1" dirty="0">
                <a:latin typeface="Bookman Old Style" panose="02050604050505020204" pitchFamily="18" charset="0"/>
                <a:ea typeface="Calibri" panose="020F0502020204030204" pitchFamily="34" charset="0"/>
              </a:rPr>
              <a:t>энергии</a:t>
            </a:r>
            <a:r>
              <a:rPr lang="ru-RU" dirty="0">
                <a:latin typeface="Bookman Old Style" panose="02050604050505020204" pitchFamily="18" charset="0"/>
                <a:ea typeface="Calibri" panose="020F0502020204030204" pitchFamily="34" charset="0"/>
              </a:rPr>
              <a:t>:</a:t>
            </a:r>
            <a:endParaRPr lang="ru-RU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38" name="Объект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527803"/>
              </p:ext>
            </p:extLst>
          </p:nvPr>
        </p:nvGraphicFramePr>
        <p:xfrm>
          <a:off x="170916" y="4954732"/>
          <a:ext cx="64643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64" name="Equation" r:id="rId10" imgW="6464160" imgH="1409400" progId="Equation.3">
                  <p:embed/>
                </p:oleObj>
              </mc:Choice>
              <mc:Fallback>
                <p:oleObj name="Equation" r:id="rId10" imgW="6464160" imgH="140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916" y="4954732"/>
                        <a:ext cx="6464300" cy="140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Прямоугольник 40"/>
          <p:cNvSpPr/>
          <p:nvPr/>
        </p:nvSpPr>
        <p:spPr>
          <a:xfrm>
            <a:off x="7678882" y="4509139"/>
            <a:ext cx="264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  <a:ea typeface="Calibri" panose="020F0502020204030204" pitchFamily="34" charset="0"/>
              </a:rPr>
              <a:t>Начальные</a:t>
            </a:r>
            <a:r>
              <a:rPr lang="ru-RU" dirty="0">
                <a:latin typeface="Bookman Old Style" panose="02050604050505020204" pitchFamily="18" charset="0"/>
                <a:ea typeface="Calibri" panose="020F0502020204030204" pitchFamily="34" charset="0"/>
              </a:rPr>
              <a:t> условия:</a:t>
            </a:r>
            <a:endParaRPr lang="ru-RU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42" name="Объект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292695"/>
              </p:ext>
            </p:extLst>
          </p:nvPr>
        </p:nvGraphicFramePr>
        <p:xfrm>
          <a:off x="7678882" y="5428751"/>
          <a:ext cx="3073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65" name="Equation" r:id="rId12" imgW="3073320" imgH="888840" progId="Equation.3">
                  <p:embed/>
                </p:oleObj>
              </mc:Choice>
              <mc:Fallback>
                <p:oleObj name="Equation" r:id="rId12" imgW="307332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8882" y="5428751"/>
                        <a:ext cx="3073400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Объект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313494"/>
              </p:ext>
            </p:extLst>
          </p:nvPr>
        </p:nvGraphicFramePr>
        <p:xfrm>
          <a:off x="7678882" y="4939087"/>
          <a:ext cx="37592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66" name="Equation" r:id="rId14" imgW="3759120" imgH="291960" progId="Equation.3">
                  <p:embed/>
                </p:oleObj>
              </mc:Choice>
              <mc:Fallback>
                <p:oleObj name="Equation" r:id="rId14" imgW="375912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8882" y="4939087"/>
                        <a:ext cx="3759200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6635216" y="5404519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553734" y="5398673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4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65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4C013C3D-7879-4CC3-BCEB-EF9CA150DDFF}"/>
              </a:ext>
            </a:extLst>
          </p:cNvPr>
          <p:cNvSpPr txBox="1"/>
          <p:nvPr/>
        </p:nvSpPr>
        <p:spPr>
          <a:xfrm>
            <a:off x="140042" y="468232"/>
            <a:ext cx="1191191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Среднее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давление внутри ствола</a:t>
            </a: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:</a:t>
            </a:r>
            <a:endParaRPr lang="ru-RU" dirty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Давление на дно снаряда</a:t>
            </a: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:</a:t>
            </a:r>
            <a:endParaRPr lang="ru-RU" dirty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Давление на дно канала</a:t>
            </a: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:</a:t>
            </a:r>
            <a:endParaRPr lang="ru-RU" dirty="0" smtClean="0"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Распределение давления внутри канала ствола</a:t>
            </a:r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: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endParaRPr lang="ru-RU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43184"/>
              </p:ext>
            </p:extLst>
          </p:nvPr>
        </p:nvGraphicFramePr>
        <p:xfrm>
          <a:off x="1263650" y="811398"/>
          <a:ext cx="96647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31" name="Equation" r:id="rId4" imgW="9664560" imgH="774360" progId="Equation.3">
                  <p:embed/>
                </p:oleObj>
              </mc:Choice>
              <mc:Fallback>
                <p:oleObj name="Equation" r:id="rId4" imgW="9664560" imgH="774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811398"/>
                        <a:ext cx="9664700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4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Расчет </a:t>
            </a:r>
            <a:r>
              <a:rPr lang="ru-RU" alt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давления в канале </a:t>
            </a:r>
            <a:r>
              <a:rPr lang="ru-RU" alt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ствола </a:t>
            </a:r>
            <a:r>
              <a:rPr lang="en-US" sz="2800" dirty="0" smtClean="0">
                <a:latin typeface="Bookman Old Style" panose="02050604050505020204" pitchFamily="18" charset="0"/>
              </a:rPr>
              <a:t>(</a:t>
            </a:r>
            <a:r>
              <a:rPr lang="ru-RU" sz="2800" dirty="0">
                <a:latin typeface="Bookman Old Style" panose="02050604050505020204" pitchFamily="18" charset="0"/>
              </a:rPr>
              <a:t>до вылета </a:t>
            </a:r>
            <a:r>
              <a:rPr lang="ru-RU" sz="2800" dirty="0" smtClean="0">
                <a:latin typeface="Bookman Old Style" panose="02050604050505020204" pitchFamily="18" charset="0"/>
              </a:rPr>
              <a:t>снаряда из ствола</a:t>
            </a:r>
            <a:r>
              <a:rPr lang="en-US" sz="2800" dirty="0" smtClean="0">
                <a:latin typeface="Bookman Old Style" panose="02050604050505020204" pitchFamily="18" charset="0"/>
              </a:rPr>
              <a:t>)</a:t>
            </a:r>
            <a:endParaRPr lang="ru-RU" sz="2800" dirty="0">
              <a:latin typeface="Bookman Old Style" panose="0205060405050502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250372" y="973845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(6)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419586"/>
              </p:ext>
            </p:extLst>
          </p:nvPr>
        </p:nvGraphicFramePr>
        <p:xfrm>
          <a:off x="1263650" y="1930670"/>
          <a:ext cx="92075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32" name="Equation" r:id="rId6" imgW="9207360" imgH="774360" progId="Equation.3">
                  <p:embed/>
                </p:oleObj>
              </mc:Choice>
              <mc:Fallback>
                <p:oleObj name="Equation" r:id="rId6" imgW="9207360" imgH="774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1930670"/>
                        <a:ext cx="9207500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446859"/>
              </p:ext>
            </p:extLst>
          </p:nvPr>
        </p:nvGraphicFramePr>
        <p:xfrm>
          <a:off x="1263650" y="3003123"/>
          <a:ext cx="73279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33" name="Equation" r:id="rId8" imgW="7327800" imgH="711000" progId="Equation.3">
                  <p:embed/>
                </p:oleObj>
              </mc:Choice>
              <mc:Fallback>
                <p:oleObj name="Equation" r:id="rId8" imgW="73278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3003123"/>
                        <a:ext cx="7327900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F5890233-0AFF-4723-82E6-EC208EEA005C}"/>
              </a:ext>
            </a:extLst>
          </p:cNvPr>
          <p:cNvSpPr txBox="1"/>
          <p:nvPr/>
        </p:nvSpPr>
        <p:spPr>
          <a:xfrm>
            <a:off x="154020" y="3937133"/>
            <a:ext cx="4572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400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20" name="Объект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688598"/>
              </p:ext>
            </p:extLst>
          </p:nvPr>
        </p:nvGraphicFramePr>
        <p:xfrm>
          <a:off x="1263650" y="4249058"/>
          <a:ext cx="9131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34" name="Equation" r:id="rId10" imgW="9131040" imgH="774360" progId="Equation.3">
                  <p:embed/>
                </p:oleObj>
              </mc:Choice>
              <mc:Fallback>
                <p:oleObj name="Equation" r:id="rId10" imgW="9131040" imgH="774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4249058"/>
                        <a:ext cx="9131300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11250372" y="2076823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1250372" y="3174057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1253652" y="440245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9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77164"/>
              </p:ext>
            </p:extLst>
          </p:nvPr>
        </p:nvGraphicFramePr>
        <p:xfrm>
          <a:off x="2289968" y="5285315"/>
          <a:ext cx="76120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35" name="Equation" r:id="rId12" imgW="7594560" imgH="761760" progId="Equation.3">
                  <p:embed/>
                </p:oleObj>
              </mc:Choice>
              <mc:Fallback>
                <p:oleObj name="Equation" r:id="rId12" imgW="7594560" imgH="761760" progId="Equation.3">
                  <p:embed/>
                  <p:pic>
                    <p:nvPicPr>
                      <p:cNvPr id="0" name="Object 100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9968" y="5285315"/>
                        <a:ext cx="7612063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11174229" y="548164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10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5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8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4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Расчет давления в канале </a:t>
            </a:r>
            <a:r>
              <a:rPr lang="ru-RU" altLang="ru-RU" sz="2800" b="1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ствола </a:t>
            </a:r>
            <a:r>
              <a:rPr lang="en-US" sz="2800" dirty="0">
                <a:latin typeface="Bookman Old Style" panose="02050604050505020204" pitchFamily="18" charset="0"/>
              </a:rPr>
              <a:t>(</a:t>
            </a:r>
            <a:r>
              <a:rPr lang="ru-RU" sz="2800" dirty="0">
                <a:latin typeface="Bookman Old Style" panose="02050604050505020204" pitchFamily="18" charset="0"/>
              </a:rPr>
              <a:t>после вылета </a:t>
            </a:r>
            <a:r>
              <a:rPr lang="ru-RU" sz="2800" dirty="0" smtClean="0">
                <a:latin typeface="Bookman Old Style" panose="02050604050505020204" pitchFamily="18" charset="0"/>
              </a:rPr>
              <a:t>снаряда</a:t>
            </a:r>
            <a:r>
              <a:rPr lang="en-US" sz="2800" dirty="0" smtClean="0">
                <a:latin typeface="Bookman Old Style" panose="02050604050505020204" pitchFamily="18" charset="0"/>
              </a:rPr>
              <a:t>)</a:t>
            </a:r>
            <a:endParaRPr lang="ru-RU" sz="2800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62" name="Объект 61">
            <a:extLst>
              <a:ext uri="{FF2B5EF4-FFF2-40B4-BE49-F238E27FC236}">
                <a16:creationId xmlns:a16="http://schemas.microsoft.com/office/drawing/2014/main" id="{4078811D-5FD0-4A55-97BB-29A6A7979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923853"/>
              </p:ext>
            </p:extLst>
          </p:nvPr>
        </p:nvGraphicFramePr>
        <p:xfrm>
          <a:off x="464127" y="640153"/>
          <a:ext cx="26797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0" name="Equation" r:id="rId4" imgW="2679480" imgH="711000" progId="Equation.3">
                  <p:embed/>
                </p:oleObj>
              </mc:Choice>
              <mc:Fallback>
                <p:oleObj name="Equation" r:id="rId4" imgW="267948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27" y="640153"/>
                        <a:ext cx="2679700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185AB558-1098-4091-82FC-FC242780B996}"/>
              </a:ext>
            </a:extLst>
          </p:cNvPr>
          <p:cNvSpPr txBox="1"/>
          <p:nvPr/>
        </p:nvSpPr>
        <p:spPr>
          <a:xfrm>
            <a:off x="464127" y="1491820"/>
            <a:ext cx="34826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smtClean="0">
                <a:latin typeface="Bookman Old Style" panose="02050604050505020204" pitchFamily="18" charset="0"/>
              </a:rPr>
              <a:t>начальное условие:</a:t>
            </a:r>
          </a:p>
          <a:p>
            <a:endParaRPr lang="ru-RU" dirty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ru-RU" dirty="0" smtClean="0">
                <a:latin typeface="Bookman Old Style" panose="02050604050505020204" pitchFamily="18" charset="0"/>
              </a:rPr>
              <a:t>аналитическое </a:t>
            </a:r>
            <a:r>
              <a:rPr lang="ru-RU" dirty="0">
                <a:latin typeface="Bookman Old Style" panose="02050604050505020204" pitchFamily="18" charset="0"/>
              </a:rPr>
              <a:t>решение</a:t>
            </a:r>
            <a:r>
              <a:rPr lang="en-US" dirty="0">
                <a:latin typeface="Bookman Old Style" panose="02050604050505020204" pitchFamily="18" charset="0"/>
              </a:rPr>
              <a:t>:</a:t>
            </a:r>
            <a:endParaRPr lang="ru-RU" dirty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</p:txBody>
      </p:sp>
      <p:graphicFrame>
        <p:nvGraphicFramePr>
          <p:cNvPr id="74" name="Объект 73">
            <a:extLst>
              <a:ext uri="{FF2B5EF4-FFF2-40B4-BE49-F238E27FC236}">
                <a16:creationId xmlns:a16="http://schemas.microsoft.com/office/drawing/2014/main" id="{F6BE370F-7838-4443-9FB0-C1B646DFD9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041897"/>
              </p:ext>
            </p:extLst>
          </p:nvPr>
        </p:nvGraphicFramePr>
        <p:xfrm>
          <a:off x="464127" y="1887595"/>
          <a:ext cx="17272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1" name="Equation" r:id="rId6" imgW="1726920" imgH="634680" progId="Equation.3">
                  <p:embed/>
                </p:oleObj>
              </mc:Choice>
              <mc:Fallback>
                <p:oleObj name="Equation" r:id="rId6" imgW="172692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27" y="1887595"/>
                        <a:ext cx="1727200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Объект 75">
            <a:extLst>
              <a:ext uri="{FF2B5EF4-FFF2-40B4-BE49-F238E27FC236}">
                <a16:creationId xmlns:a16="http://schemas.microsoft.com/office/drawing/2014/main" id="{C6E7951E-E5C1-424B-9871-CCB2F48A33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825565"/>
              </p:ext>
            </p:extLst>
          </p:nvPr>
        </p:nvGraphicFramePr>
        <p:xfrm>
          <a:off x="464127" y="3057931"/>
          <a:ext cx="207010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2" name="Equation" r:id="rId8" imgW="2070000" imgH="749160" progId="Equation.3">
                  <p:embed/>
                </p:oleObj>
              </mc:Choice>
              <mc:Fallback>
                <p:oleObj name="Equation" r:id="rId8" imgW="2070000" imgH="749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27" y="3057931"/>
                        <a:ext cx="2070100" cy="746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Объект 76">
            <a:extLst>
              <a:ext uri="{FF2B5EF4-FFF2-40B4-BE49-F238E27FC236}">
                <a16:creationId xmlns:a16="http://schemas.microsoft.com/office/drawing/2014/main" id="{E3E59482-4211-4B5F-9E3C-FF6CFE2B1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146855"/>
              </p:ext>
            </p:extLst>
          </p:nvPr>
        </p:nvGraphicFramePr>
        <p:xfrm>
          <a:off x="3087688" y="3271838"/>
          <a:ext cx="1803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3" name="Equation" r:id="rId10" imgW="1803240" imgH="317160" progId="Equation.3">
                  <p:embed/>
                </p:oleObj>
              </mc:Choice>
              <mc:Fallback>
                <p:oleObj name="Equation" r:id="rId10" imgW="180324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688" y="3271838"/>
                        <a:ext cx="1803400" cy="31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C366526B-7526-44D5-8A3A-30D690DACF99}"/>
              </a:ext>
            </a:extLst>
          </p:cNvPr>
          <p:cNvSpPr txBox="1"/>
          <p:nvPr/>
        </p:nvSpPr>
        <p:spPr>
          <a:xfrm>
            <a:off x="7437386" y="697114"/>
            <a:ext cx="475461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–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показатель адиабаты </a:t>
            </a:r>
            <a:r>
              <a:rPr lang="ru-RU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продуктов горения пороха</a:t>
            </a: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;</a:t>
            </a:r>
            <a:endParaRPr lang="ru-RU" dirty="0" smtClean="0">
              <a:latin typeface="Bookman Old Style" panose="02050604050505020204" pitchFamily="18" charset="0"/>
            </a:endParaRP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–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температура пороховых газов в момент вылета снаряда из канала ствола,</a:t>
            </a:r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которая принимается постоянной в течении всего периода последействия</a:t>
            </a:r>
            <a:r>
              <a:rPr lang="en-US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  <a:r>
              <a:rPr lang="en-US" dirty="0" smtClean="0">
                <a:latin typeface="Bookman Old Style" panose="02050604050505020204" pitchFamily="18" charset="0"/>
              </a:rPr>
              <a:t>;</a:t>
            </a:r>
          </a:p>
          <a:p>
            <a:endParaRPr lang="ru-RU" dirty="0" smtClean="0">
              <a:latin typeface="Bookman Old Style" panose="02050604050505020204" pitchFamily="18" charset="0"/>
            </a:endParaRPr>
          </a:p>
          <a:p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–</a:t>
            </a:r>
            <a:r>
              <a:rPr lang="ru-RU" dirty="0" smtClean="0">
                <a:latin typeface="Bookman Old Style" panose="02050604050505020204" pitchFamily="18" charset="0"/>
              </a:rPr>
              <a:t> плотность продуктов горения</a:t>
            </a:r>
            <a:r>
              <a:rPr lang="en-US" dirty="0" smtClean="0">
                <a:latin typeface="Bookman Old Style" panose="02050604050505020204" pitchFamily="18" charset="0"/>
              </a:rPr>
              <a:t>;</a:t>
            </a:r>
          </a:p>
          <a:p>
            <a:endParaRPr lang="en-US" dirty="0">
              <a:latin typeface="Bookman Old Style" panose="02050604050505020204" pitchFamily="18" charset="0"/>
            </a:endParaRPr>
          </a:p>
          <a:p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– </a:t>
            </a:r>
            <a:r>
              <a:rPr lang="ru-RU" dirty="0" smtClean="0">
                <a:latin typeface="Bookman Old Style" panose="02050604050505020204" pitchFamily="18" charset="0"/>
              </a:rPr>
              <a:t>постоянная расхода</a:t>
            </a:r>
            <a:r>
              <a:rPr lang="en-US" dirty="0" smtClean="0">
                <a:latin typeface="Bookman Old Style" panose="02050604050505020204" pitchFamily="18" charset="0"/>
              </a:rPr>
              <a:t>;</a:t>
            </a:r>
          </a:p>
          <a:p>
            <a:endParaRPr lang="en-US" dirty="0">
              <a:latin typeface="Bookman Old Style" panose="02050604050505020204" pitchFamily="18" charset="0"/>
            </a:endParaRPr>
          </a:p>
          <a:p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– </a:t>
            </a:r>
            <a:r>
              <a:rPr lang="ru-RU" dirty="0" smtClean="0">
                <a:latin typeface="Bookman Old Style" panose="02050604050505020204" pitchFamily="18" charset="0"/>
              </a:rPr>
              <a:t>площадь канала ствола</a:t>
            </a:r>
            <a:r>
              <a:rPr lang="en-US" dirty="0" smtClean="0">
                <a:latin typeface="Bookman Old Style" panose="02050604050505020204" pitchFamily="18" charset="0"/>
              </a:rPr>
              <a:t>;</a:t>
            </a:r>
            <a:endParaRPr lang="ru-RU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79" name="Объект 78">
            <a:extLst>
              <a:ext uri="{FF2B5EF4-FFF2-40B4-BE49-F238E27FC236}">
                <a16:creationId xmlns:a16="http://schemas.microsoft.com/office/drawing/2014/main" id="{E4B77C35-98C9-4D5A-9EB3-48F08BA982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134658"/>
              </p:ext>
            </p:extLst>
          </p:nvPr>
        </p:nvGraphicFramePr>
        <p:xfrm>
          <a:off x="464127" y="3915856"/>
          <a:ext cx="1879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4" name="Equation" r:id="rId12" imgW="1879560" imgH="672840" progId="Equation.3">
                  <p:embed/>
                </p:oleObj>
              </mc:Choice>
              <mc:Fallback>
                <p:oleObj name="Equation" r:id="rId12" imgW="187956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27" y="3915856"/>
                        <a:ext cx="18796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Объект 79">
            <a:extLst>
              <a:ext uri="{FF2B5EF4-FFF2-40B4-BE49-F238E27FC236}">
                <a16:creationId xmlns:a16="http://schemas.microsoft.com/office/drawing/2014/main" id="{14A486AA-72FD-455B-871F-308E6A90DD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154846"/>
              </p:ext>
            </p:extLst>
          </p:nvPr>
        </p:nvGraphicFramePr>
        <p:xfrm>
          <a:off x="2836132" y="3765332"/>
          <a:ext cx="201930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5" name="Equation" r:id="rId14" imgW="2019240" imgH="850680" progId="Equation.3">
                  <p:embed/>
                </p:oleObj>
              </mc:Choice>
              <mc:Fallback>
                <p:oleObj name="Equation" r:id="rId14" imgW="201924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132" y="3765332"/>
                        <a:ext cx="201930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Объект 80">
            <a:extLst>
              <a:ext uri="{FF2B5EF4-FFF2-40B4-BE49-F238E27FC236}">
                <a16:creationId xmlns:a16="http://schemas.microsoft.com/office/drawing/2014/main" id="{9225F088-7C9F-4B7B-B3C5-83DD688D00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140074"/>
              </p:ext>
            </p:extLst>
          </p:nvPr>
        </p:nvGraphicFramePr>
        <p:xfrm>
          <a:off x="6754814" y="857253"/>
          <a:ext cx="6604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6" name="Equation" r:id="rId16" imgW="660240" imgH="660240" progId="Equation.3">
                  <p:embed/>
                </p:oleObj>
              </mc:Choice>
              <mc:Fallback>
                <p:oleObj name="Equation" r:id="rId16" imgW="66024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4814" y="857253"/>
                        <a:ext cx="660400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Объект 83">
            <a:extLst>
              <a:ext uri="{FF2B5EF4-FFF2-40B4-BE49-F238E27FC236}">
                <a16:creationId xmlns:a16="http://schemas.microsoft.com/office/drawing/2014/main" id="{A41AA9D6-B902-4700-966A-13B7BF1C37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076204"/>
              </p:ext>
            </p:extLst>
          </p:nvPr>
        </p:nvGraphicFramePr>
        <p:xfrm>
          <a:off x="7161214" y="1831025"/>
          <a:ext cx="254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7" name="Equation" r:id="rId18" imgW="253800" imgH="317160" progId="Equation.3">
                  <p:embed/>
                </p:oleObj>
              </mc:Choice>
              <mc:Fallback>
                <p:oleObj name="Equation" r:id="rId18" imgW="2538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1214" y="1831025"/>
                        <a:ext cx="254000" cy="317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extBox 84"/>
          <p:cNvSpPr txBox="1"/>
          <p:nvPr/>
        </p:nvSpPr>
        <p:spPr>
          <a:xfrm>
            <a:off x="3992602" y="79141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11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990215" y="20204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12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443681" y="321301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13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440573" y="408009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14</a:t>
            </a:r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754814" y="455487"/>
            <a:ext cx="551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</a:rPr>
              <a:t>где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003650"/>
              </p:ext>
            </p:extLst>
          </p:nvPr>
        </p:nvGraphicFramePr>
        <p:xfrm>
          <a:off x="7067335" y="3476052"/>
          <a:ext cx="3683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8" name="Equation" r:id="rId20" imgW="368280" imgH="291960" progId="Equation.3">
                  <p:embed/>
                </p:oleObj>
              </mc:Choice>
              <mc:Fallback>
                <p:oleObj name="Equation" r:id="rId20" imgW="368280" imgH="291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067335" y="3476052"/>
                        <a:ext cx="3683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41040"/>
              </p:ext>
            </p:extLst>
          </p:nvPr>
        </p:nvGraphicFramePr>
        <p:xfrm>
          <a:off x="6958014" y="4044171"/>
          <a:ext cx="457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9" name="Equation" r:id="rId22" imgW="457200" imgH="279360" progId="Equation.3">
                  <p:embed/>
                </p:oleObj>
              </mc:Choice>
              <mc:Fallback>
                <p:oleObj name="Equation" r:id="rId22" imgW="457200" imgH="2793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958014" y="4044171"/>
                        <a:ext cx="457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398575"/>
              </p:ext>
            </p:extLst>
          </p:nvPr>
        </p:nvGraphicFramePr>
        <p:xfrm>
          <a:off x="7055511" y="4588956"/>
          <a:ext cx="3810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0" name="Equation" r:id="rId24" imgW="380880" imgH="291960" progId="Equation.3">
                  <p:embed/>
                </p:oleObj>
              </mc:Choice>
              <mc:Fallback>
                <p:oleObj name="Equation" r:id="rId24" imgW="380880" imgH="291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055511" y="4588956"/>
                        <a:ext cx="3810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6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8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Объект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000254"/>
              </p:ext>
            </p:extLst>
          </p:nvPr>
        </p:nvGraphicFramePr>
        <p:xfrm>
          <a:off x="0" y="574381"/>
          <a:ext cx="12192000" cy="5100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9" name="Picture" r:id="rId4" imgW="6135736" imgH="2539129" progId="Word.Picture.8">
                  <p:embed/>
                </p:oleObj>
              </mc:Choice>
              <mc:Fallback>
                <p:oleObj name="Picture" r:id="rId4" imgW="6135736" imgH="2539129" progId="Word.Picture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9" t="-331" r="-1025" b="-1123"/>
                      <a:stretch>
                        <a:fillRect/>
                      </a:stretch>
                    </p:blipFill>
                    <p:spPr bwMode="auto">
                      <a:xfrm>
                        <a:off x="0" y="574381"/>
                        <a:ext cx="12192000" cy="51005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задачи продольно-поперечных колебаний ствола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3396834C-0787-4AAA-9DAD-5DD92D1A5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1" y="5594738"/>
            <a:ext cx="8963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5 </a:t>
            </a:r>
            <a:r>
              <a:rPr kumimoji="0" lang="ru-RU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К </a:t>
            </a:r>
            <a:r>
              <a:rPr lang="ru-RU" alt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постановке задачи</a:t>
            </a:r>
            <a:r>
              <a:rPr lang="en-US" alt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начального прогиба и </a:t>
            </a:r>
            <a:r>
              <a:rPr lang="ru-RU" alt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колебаний ствола</a:t>
            </a:r>
            <a:endParaRPr kumimoji="0" lang="ru-RU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7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4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Объект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250498"/>
              </p:ext>
            </p:extLst>
          </p:nvPr>
        </p:nvGraphicFramePr>
        <p:xfrm>
          <a:off x="8005763" y="873125"/>
          <a:ext cx="3629025" cy="260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4" name="Equation" r:id="rId4" imgW="3632040" imgH="2603160" progId="Equation.3">
                  <p:embed/>
                </p:oleObj>
              </mc:Choice>
              <mc:Fallback>
                <p:oleObj name="Equation" r:id="rId4" imgW="3632040" imgH="260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5763" y="873125"/>
                        <a:ext cx="3629025" cy="2603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6104656"/>
              </p:ext>
            </p:extLst>
          </p:nvPr>
        </p:nvGraphicFramePr>
        <p:xfrm>
          <a:off x="6268842" y="3748127"/>
          <a:ext cx="5715000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5" name="Equation" r:id="rId6" imgW="5715000" imgH="2501640" progId="Equation.3">
                  <p:embed/>
                </p:oleObj>
              </mc:Choice>
              <mc:Fallback>
                <p:oleObj name="Equation" r:id="rId6" imgW="5715000" imgH="250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842" y="3748127"/>
                        <a:ext cx="5715000" cy="2501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468512"/>
              </p:ext>
            </p:extLst>
          </p:nvPr>
        </p:nvGraphicFramePr>
        <p:xfrm>
          <a:off x="9333" y="588634"/>
          <a:ext cx="6203950" cy="427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6" name="Equation" r:id="rId8" imgW="6197400" imgH="4279680" progId="Equation.3">
                  <p:embed/>
                </p:oleObj>
              </mc:Choice>
              <mc:Fallback>
                <p:oleObj name="Equation" r:id="rId8" imgW="6197400" imgH="427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3" y="588634"/>
                        <a:ext cx="6203950" cy="427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524001" y="718754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задачи </a:t>
            </a:r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продольно-поперечных колебаний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ствола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41" name="Скругленный прямоугольник 40"/>
          <p:cNvSpPr/>
          <p:nvPr/>
        </p:nvSpPr>
        <p:spPr>
          <a:xfrm>
            <a:off x="115659" y="4758912"/>
            <a:ext cx="3163845" cy="54000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Начальные условия:</a:t>
            </a:r>
          </a:p>
        </p:txBody>
      </p:sp>
      <p:sp>
        <p:nvSpPr>
          <p:cNvPr id="51" name="Скругленный прямоугольник 50"/>
          <p:cNvSpPr/>
          <p:nvPr/>
        </p:nvSpPr>
        <p:spPr>
          <a:xfrm>
            <a:off x="6832096" y="487027"/>
            <a:ext cx="5359904" cy="38597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Граничные </a:t>
            </a:r>
            <a:r>
              <a:rPr lang="ru-RU" b="1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условия</a:t>
            </a:r>
            <a:r>
              <a:rPr lang="en-US" b="1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на казенном срезе:</a:t>
            </a:r>
            <a:endParaRPr lang="ru-RU" b="1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38819" y="252164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15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899277" y="556151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16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555287" y="154188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(17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555287" y="519218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18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6" name="Объект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372764"/>
              </p:ext>
            </p:extLst>
          </p:nvPr>
        </p:nvGraphicFramePr>
        <p:xfrm>
          <a:off x="919615" y="5244530"/>
          <a:ext cx="14859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7" name="Equation" r:id="rId10" imgW="1485720" imgH="1002960" progId="Equation.3">
                  <p:embed/>
                </p:oleObj>
              </mc:Choice>
              <mc:Fallback>
                <p:oleObj name="Equation" r:id="rId10" imgW="1485720" imgH="1002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615" y="5244530"/>
                        <a:ext cx="1485900" cy="1003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Скругленный прямоугольник 29"/>
          <p:cNvSpPr/>
          <p:nvPr/>
        </p:nvSpPr>
        <p:spPr>
          <a:xfrm>
            <a:off x="6832096" y="3429653"/>
            <a:ext cx="5359904" cy="386112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Граничные </a:t>
            </a:r>
            <a:r>
              <a:rPr lang="ru-RU" b="1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условия</a:t>
            </a:r>
            <a:r>
              <a:rPr lang="en-US" b="1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на дульном срезе:</a:t>
            </a:r>
            <a:endParaRPr lang="ru-RU" b="1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8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15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/>
          <p:cNvSpPr/>
          <p:nvPr/>
        </p:nvSpPr>
        <p:spPr>
          <a:xfrm>
            <a:off x="13849" y="3349178"/>
            <a:ext cx="4318223" cy="258532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граничные условия</a:t>
            </a:r>
            <a:r>
              <a:rPr lang="ru-RU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en-US" dirty="0" smtClean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начальное условие</a:t>
            </a: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ru-RU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939433"/>
              </p:ext>
            </p:extLst>
          </p:nvPr>
        </p:nvGraphicFramePr>
        <p:xfrm>
          <a:off x="109538" y="3883025"/>
          <a:ext cx="3846512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30" name="Equation" r:id="rId4" imgW="3835080" imgH="1358640" progId="Equation.3">
                  <p:embed/>
                </p:oleObj>
              </mc:Choice>
              <mc:Fallback>
                <p:oleObj name="Equation" r:id="rId4" imgW="3835080" imgH="1358640" progId="Equation.3">
                  <p:embed/>
                  <p:pic>
                    <p:nvPicPr>
                      <p:cNvPr id="0" name="Object 182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8" y="3883025"/>
                        <a:ext cx="3846512" cy="1358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7773870"/>
              </p:ext>
            </p:extLst>
          </p:nvPr>
        </p:nvGraphicFramePr>
        <p:xfrm>
          <a:off x="61796" y="508912"/>
          <a:ext cx="8762889" cy="165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31" name="Picture" r:id="rId6" imgW="5774853" imgH="1099353" progId="Word.Picture.8">
                  <p:embed/>
                </p:oleObj>
              </mc:Choice>
              <mc:Fallback>
                <p:oleObj name="Picture" r:id="rId6" imgW="5774853" imgH="1099353" progId="Word.Picture.8">
                  <p:embed/>
                  <p:pic>
                    <p:nvPicPr>
                      <p:cNvPr id="0" name="Object 91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9" t="-331" r="-1025" b="-1123"/>
                      <a:stretch>
                        <a:fillRect/>
                      </a:stretch>
                    </p:blipFill>
                    <p:spPr bwMode="auto">
                      <a:xfrm>
                        <a:off x="61796" y="508912"/>
                        <a:ext cx="8762889" cy="16511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Скругленный прямоугольник 26"/>
          <p:cNvSpPr/>
          <p:nvPr/>
        </p:nvSpPr>
        <p:spPr>
          <a:xfrm>
            <a:off x="741970" y="4654722"/>
            <a:ext cx="2038187" cy="3811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400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7" name="Объект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939552"/>
              </p:ext>
            </p:extLst>
          </p:nvPr>
        </p:nvGraphicFramePr>
        <p:xfrm>
          <a:off x="9149363" y="4367736"/>
          <a:ext cx="29972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32" name="Equation" r:id="rId8" imgW="2997000" imgH="1231560" progId="Equation.3">
                  <p:embed/>
                </p:oleObj>
              </mc:Choice>
              <mc:Fallback>
                <p:oleObj name="Equation" r:id="rId8" imgW="2997000" imgH="1231560" progId="Equation.3">
                  <p:embed/>
                  <p:pic>
                    <p:nvPicPr>
                      <p:cNvPr id="0" name="Picture 116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9363" y="4367736"/>
                        <a:ext cx="2997200" cy="1231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-1"/>
            <a:ext cx="121920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</a:t>
            </a:r>
            <a:r>
              <a:rPr lang="ru-RU" altLang="ru-RU" sz="2800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задачи теплового нагружения </a:t>
            </a:r>
            <a:r>
              <a:rPr lang="ru-RU" altLang="ru-RU" sz="2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ствола</a:t>
            </a:r>
            <a:endParaRPr lang="ru-RU" sz="2800" b="1" dirty="0">
              <a:solidFill>
                <a:srgbClr val="292929"/>
              </a:solidFill>
              <a:latin typeface="Bookman Old Style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972534" y="267386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19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980634" y="550789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21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978765" y="390177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20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57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" name="Rectangle 60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3396834C-0787-4AAA-9DAD-5DD92D1A5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7486" y="3404777"/>
            <a:ext cx="370451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kumimoji="0" lang="ru-RU" altLang="en-US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kumimoji="0" lang="ru-RU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К </a:t>
            </a:r>
            <a:r>
              <a:rPr lang="ru-RU" alt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постановке задачи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en-US" dirty="0" smtClean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нагружения поперечного сечения </a:t>
            </a:r>
            <a:r>
              <a:rPr lang="ru-RU" alt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ствола</a:t>
            </a:r>
            <a:endParaRPr kumimoji="0" lang="ru-RU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02044"/>
              </p:ext>
            </p:extLst>
          </p:nvPr>
        </p:nvGraphicFramePr>
        <p:xfrm>
          <a:off x="9149363" y="423266"/>
          <a:ext cx="3042637" cy="2915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33" name="Picture" r:id="rId10" imgW="3617493" imgH="3644600" progId="Word.Picture.8">
                  <p:embed/>
                </p:oleObj>
              </mc:Choice>
              <mc:Fallback>
                <p:oleObj name="Picture" r:id="rId10" imgW="3617493" imgH="3644600" progId="Word.Picture.8">
                  <p:embed/>
                  <p:pic>
                    <p:nvPicPr>
                      <p:cNvPr id="0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9242" t="4308" r="4721" b="49147"/>
                      <a:stretch>
                        <a:fillRect/>
                      </a:stretch>
                    </p:blipFill>
                    <p:spPr bwMode="auto">
                      <a:xfrm>
                        <a:off x="9149363" y="423266"/>
                        <a:ext cx="3042637" cy="29151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473161"/>
              </p:ext>
            </p:extLst>
          </p:nvPr>
        </p:nvGraphicFramePr>
        <p:xfrm>
          <a:off x="700553" y="2648215"/>
          <a:ext cx="294481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34" name="Equation" r:id="rId12" imgW="2946240" imgH="596880" progId="Equation.3">
                  <p:embed/>
                </p:oleObj>
              </mc:Choice>
              <mc:Fallback>
                <p:oleObj name="Equation" r:id="rId12" imgW="2946240" imgH="596880" progId="Equation.3">
                  <p:embed/>
                  <p:pic>
                    <p:nvPicPr>
                      <p:cNvPr id="0" name="Object 180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553" y="2648215"/>
                        <a:ext cx="2944813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115895"/>
              </p:ext>
            </p:extLst>
          </p:nvPr>
        </p:nvGraphicFramePr>
        <p:xfrm>
          <a:off x="2024395" y="5696585"/>
          <a:ext cx="1096963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35" name="Equation" r:id="rId14" imgW="1091880" imgH="291960" progId="Equation.3">
                  <p:embed/>
                </p:oleObj>
              </mc:Choice>
              <mc:Fallback>
                <p:oleObj name="Equation" r:id="rId14" imgW="1091880" imgH="291960" progId="Equation.3">
                  <p:embed/>
                  <p:pic>
                    <p:nvPicPr>
                      <p:cNvPr id="0" name="Object 184"/>
                      <p:cNvPicPr>
                        <a:picLocks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4395" y="5696585"/>
                        <a:ext cx="1096963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843417"/>
              </p:ext>
            </p:extLst>
          </p:nvPr>
        </p:nvGraphicFramePr>
        <p:xfrm>
          <a:off x="4923964" y="3729476"/>
          <a:ext cx="34163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36" name="Equation" r:id="rId16" imgW="3416040" imgH="2070000" progId="Equation.3">
                  <p:embed/>
                </p:oleObj>
              </mc:Choice>
              <mc:Fallback>
                <p:oleObj name="Equation" r:id="rId16" imgW="3416040" imgH="2070000" progId="Equation.3">
                  <p:embed/>
                  <p:pic>
                    <p:nvPicPr>
                      <p:cNvPr id="0" name="Object 1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3964" y="3729476"/>
                        <a:ext cx="34163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/>
          <p:cNvSpPr txBox="1"/>
          <p:nvPr/>
        </p:nvSpPr>
        <p:spPr>
          <a:xfrm>
            <a:off x="11555287" y="507521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23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22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4" name="Скругленный прямоугольник 43"/>
          <p:cNvSpPr/>
          <p:nvPr/>
        </p:nvSpPr>
        <p:spPr>
          <a:xfrm>
            <a:off x="4873079" y="3352711"/>
            <a:ext cx="3073400" cy="3811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учет нарезов ствола </a:t>
            </a: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[1]</a:t>
            </a:r>
            <a:r>
              <a:rPr lang="ru-RU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55540" y="460900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22</a:t>
            </a:r>
            <a:r>
              <a:rPr lang="en-US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CDB5B-C6F8-4AEF-AAE9-6761A8FEB7A8}"/>
              </a:ext>
            </a:extLst>
          </p:cNvPr>
          <p:cNvSpPr txBox="1"/>
          <p:nvPr/>
        </p:nvSpPr>
        <p:spPr>
          <a:xfrm>
            <a:off x="0" y="6054905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ookman Old Style" panose="02050604050505020204" pitchFamily="18" charset="0"/>
              </a:rPr>
              <a:t>[1] </a:t>
            </a:r>
            <a:r>
              <a:rPr lang="ru-RU" sz="1600" dirty="0">
                <a:latin typeface="Bookman Old Style" panose="02050604050505020204" pitchFamily="18" charset="0"/>
              </a:rPr>
              <a:t>Михеев М. А., Михеева И. М. Основы теплопередачи. Изд. 2-е, стереотип. </a:t>
            </a: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sz="1600" dirty="0">
                <a:latin typeface="Bookman Old Style" panose="02050604050505020204" pitchFamily="18" charset="0"/>
              </a:rPr>
              <a:t>М.</a:t>
            </a:r>
            <a:r>
              <a:rPr lang="en-US" sz="1600" dirty="0">
                <a:latin typeface="Bookman Old Style" panose="02050604050505020204" pitchFamily="18" charset="0"/>
              </a:rPr>
              <a:t>:</a:t>
            </a:r>
            <a:r>
              <a:rPr lang="ru-RU" sz="1600" dirty="0">
                <a:latin typeface="Bookman Old Style" panose="02050604050505020204" pitchFamily="18" charset="0"/>
              </a:rPr>
              <a:t> «Энергия»</a:t>
            </a:r>
            <a:r>
              <a:rPr lang="en-US" sz="1600" dirty="0">
                <a:latin typeface="Bookman Old Style" panose="02050604050505020204" pitchFamily="18" charset="0"/>
              </a:rPr>
              <a:t>.</a:t>
            </a:r>
            <a:r>
              <a:rPr lang="ru-RU" sz="1600" dirty="0">
                <a:latin typeface="Bookman Old Style" panose="02050604050505020204" pitchFamily="18" charset="0"/>
              </a:rPr>
              <a:t> </a:t>
            </a: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sz="1600" dirty="0">
                <a:latin typeface="Bookman Old Style" panose="02050604050505020204" pitchFamily="18" charset="0"/>
              </a:rPr>
              <a:t>1977. </a:t>
            </a:r>
            <a:r>
              <a:rPr lang="ru-RU" altLang="ru-RU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</a:t>
            </a:r>
            <a:r>
              <a:rPr lang="ru-RU" sz="1600" dirty="0">
                <a:latin typeface="Bookman Old Style" panose="02050604050505020204" pitchFamily="18" charset="0"/>
              </a:rPr>
              <a:t> 344 с.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3396834C-0787-4AAA-9DAD-5DD92D1A5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1" y="2149728"/>
            <a:ext cx="8753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6 </a:t>
            </a:r>
            <a:r>
              <a:rPr kumimoji="0" lang="ru-RU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Продольное сечение ствола</a:t>
            </a:r>
            <a:endParaRPr kumimoji="0" lang="ru-RU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376266"/>
            <a:ext cx="11277600" cy="469901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FFFFF"/>
            </a:bgClr>
          </a:pattFill>
          <a:ln w="158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и решение задачи оптимизации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геометрической формы ствола автоматической пушки на основе математического моделирования процесса</a:t>
            </a:r>
            <a:r>
              <a:rPr lang="ru-RU" sz="16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стрельбы очередью</a:t>
            </a:r>
            <a:endParaRPr lang="ru-RU" sz="1600" dirty="0">
              <a:solidFill>
                <a:srgbClr val="292929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2A18-3AB2-40E5-884A-7E072263AE64}" type="slidenum">
              <a:rPr lang="en-US" b="1" smtClean="0">
                <a:solidFill>
                  <a:srgbClr val="292929"/>
                </a:solidFill>
                <a:latin typeface="Bookman Old Style" panose="02050604050505020204" pitchFamily="18" charset="0"/>
              </a:rPr>
              <a:pPr/>
              <a:t>9</a:t>
            </a:fld>
            <a:r>
              <a:rPr lang="en-US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/</a:t>
            </a:r>
            <a:r>
              <a:rPr lang="ru-RU" sz="1400" b="1" smtClean="0">
                <a:solidFill>
                  <a:srgbClr val="5A5A5A"/>
                </a:solidFill>
                <a:latin typeface="Bookman Old Style" panose="02050604050505020204" pitchFamily="18" charset="0"/>
              </a:rPr>
              <a:t>30</a:t>
            </a:r>
            <a:endParaRPr lang="en-US" sz="1400" b="1" dirty="0">
              <a:solidFill>
                <a:srgbClr val="5A5A5A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11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21254</TotalTime>
  <Words>2136</Words>
  <Application>Microsoft Office PowerPoint</Application>
  <PresentationFormat>Широкоэкранный</PresentationFormat>
  <Paragraphs>372</Paragraphs>
  <Slides>29</Slides>
  <Notes>27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29</vt:i4>
      </vt:variant>
    </vt:vector>
  </HeadingPairs>
  <TitlesOfParts>
    <vt:vector size="38" baseType="lpstr">
      <vt:lpstr>Arial</vt:lpstr>
      <vt:lpstr>Bookman Old Style</vt:lpstr>
      <vt:lpstr>Calibri</vt:lpstr>
      <vt:lpstr>Calibri Light</vt:lpstr>
      <vt:lpstr>Times New Roman</vt:lpstr>
      <vt:lpstr>Тема Office</vt:lpstr>
      <vt:lpstr>Picture</vt:lpstr>
      <vt:lpstr>Equation</vt:lpstr>
      <vt:lpstr>Уравнение</vt:lpstr>
      <vt:lpstr>Суфиянов В.Г., Клюкин Д.А  ПОСТАНОВКА И РЕШЕНИЕ ЗАДАЧИ ОПТИМИЗАЦИИ  ГЕОМЕТРИЧЕСКОЙ ФОРМЫ СТВОЛА АВТОМАТИЧЕСКОЙ ПУШКИ с целью повышения кучности стрельбы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ПРОГРАММЫ ДЛЯ РАСЧЁТА ПРОДОЛЬНО-ПОПЕРЕЧНЫХ КОЛЕБАНИЙ СТВОЛА АРТИЛЛЕРИЙСКОГО ОРУДИЯ</dc:title>
  <dc:creator>vsufiy</dc:creator>
  <cp:lastModifiedBy>sairan</cp:lastModifiedBy>
  <cp:revision>751</cp:revision>
  <dcterms:modified xsi:type="dcterms:W3CDTF">2023-09-14T13:19:58Z</dcterms:modified>
</cp:coreProperties>
</file>